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482" r:id="rId2"/>
    <p:sldId id="380" r:id="rId3"/>
    <p:sldId id="408" r:id="rId4"/>
    <p:sldId id="485" r:id="rId5"/>
    <p:sldId id="486" r:id="rId6"/>
    <p:sldId id="487" r:id="rId7"/>
    <p:sldId id="381" r:id="rId8"/>
    <p:sldId id="491" r:id="rId9"/>
  </p:sldIdLst>
  <p:sldSz cx="6858000" cy="5143500"/>
  <p:notesSz cx="6858000" cy="9144000"/>
  <p:embeddedFontLst>
    <p:embeddedFont>
      <p:font typeface="Kalam" charset="0"/>
      <p:regular r:id="rId11"/>
    </p:embeddedFont>
    <p:embeddedFont>
      <p:font typeface="HP001 4 hàng" charset="0"/>
      <p:regular r:id="rId12"/>
      <p:bold r:id="rId13"/>
    </p:embeddedFont>
    <p:embeddedFont>
      <p:font typeface="Montserrat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8" autoAdjust="0"/>
    <p:restoredTop sz="94364" autoAdjust="0"/>
  </p:normalViewPr>
  <p:slideViewPr>
    <p:cSldViewPr snapToGrid="0">
      <p:cViewPr>
        <p:scale>
          <a:sx n="50" d="100"/>
          <a:sy n="50" d="100"/>
        </p:scale>
        <p:origin x="-2262" y="-87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682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526725" y="605225"/>
            <a:ext cx="5818725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048009" y="1999025"/>
            <a:ext cx="2079746" cy="1214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6830" y="591185"/>
            <a:ext cx="678497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en-US" sz="2800" b="1" dirty="0">
                <a:latin typeface="HP001 4 hàng" panose="020B0603050302020204" charset="0"/>
                <a:cs typeface="HP001 4 hàng" panose="020B0603050302020204" charset="0"/>
              </a:rPr>
              <a:t>Thứ </a:t>
            </a:r>
            <a:r>
              <a:rPr lang="en-US" altLang="en-US" sz="28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vi-VN" alt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vi-VN" altLang="en-US" sz="2800" b="1" dirty="0">
                <a:latin typeface="HP001 4 hàng" panose="020B0603050302020204" charset="0"/>
                <a:cs typeface="HP001 4 hàng" panose="020B0603050302020204" charset="0"/>
              </a:rPr>
              <a:t>ngày </a:t>
            </a:r>
            <a:r>
              <a:rPr lang="en-US" alt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13</a:t>
            </a:r>
            <a:r>
              <a:rPr lang="vi-VN" alt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800" b="1" dirty="0">
                <a:latin typeface="HP001 4 hàng" panose="020B0603050302020204" charset="0"/>
                <a:cs typeface="HP001 4 hàng" panose="020B0603050302020204" charset="0"/>
              </a:rPr>
              <a:t>tháng 3 năm </a:t>
            </a:r>
            <a:r>
              <a:rPr lang="vi-VN" alt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202</a:t>
            </a:r>
            <a:r>
              <a:rPr lang="en-US" alt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5</a:t>
            </a:r>
            <a:endParaRPr lang="vi-VN" altLang="en-US" sz="2800" b="1" dirty="0">
              <a:latin typeface="HP001 4 hàng" panose="020B0603050302020204" charset="0"/>
              <a:cs typeface="HP001 4 hàng" panose="020B0603050302020204" charset="0"/>
            </a:endParaRPr>
          </a:p>
          <a:p>
            <a:pPr algn="ctr">
              <a:lnSpc>
                <a:spcPct val="130000"/>
              </a:lnSpc>
            </a:pPr>
            <a:r>
              <a:rPr lang="vi-VN" altLang="en-US" sz="2800" b="1" dirty="0">
                <a:latin typeface="HP001 4 hàng" panose="020B0603050302020204" charset="0"/>
                <a:cs typeface="HP001 4 hàng" panose="020B0603050302020204" charset="0"/>
              </a:rPr>
              <a:t>Tiếng Việt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63930" y="1918335"/>
            <a:ext cx="4857115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vi-VN" altLang="en-US" sz="3200" b="1">
                <a:latin typeface="HP001 4 hàng" panose="020B0603050302020204" charset="0"/>
                <a:cs typeface="HP001 4 hàng" panose="020B0603050302020204" charset="0"/>
              </a:rPr>
              <a:t>Bài 14</a:t>
            </a:r>
            <a:r>
              <a:rPr lang="vi-VN" altLang="en-US" sz="3600" b="1">
                <a:latin typeface="HP001 4 hàng" panose="020B0603050302020204" charset="0"/>
                <a:cs typeface="HP001 4 hàng" panose="020B0603050302020204" charset="0"/>
              </a:rPr>
              <a:t>: Viết lời xin lỗi.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95" y="895985"/>
            <a:ext cx="6174740" cy="82994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30350" y="275590"/>
            <a:ext cx="4085590" cy="475615"/>
          </a:xfrm>
          <a:prstGeom prst="roundRect">
            <a:avLst/>
          </a:prstGeom>
          <a:solidFill>
            <a:schemeClr val="accent4">
              <a:lumMod val="90000"/>
              <a:alpha val="3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lời xin lỗi.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74115" y="2273300"/>
            <a:ext cx="4508500" cy="2585720"/>
            <a:chOff x="1849" y="3580"/>
            <a:chExt cx="7100" cy="4072"/>
          </a:xfrm>
        </p:grpSpPr>
        <p:pic>
          <p:nvPicPr>
            <p:cNvPr id="3" name="Picture 2" descr="luyen-tap-trang-59-60-38719"/>
            <p:cNvPicPr>
              <a:picLocks noChangeAspect="1"/>
            </p:cNvPicPr>
            <p:nvPr/>
          </p:nvPicPr>
          <p:blipFill>
            <a:blip r:embed="rId4"/>
            <a:srcRect l="56139" t="6941" r="766" b="15039"/>
            <a:stretch>
              <a:fillRect/>
            </a:stretch>
          </p:blipFill>
          <p:spPr>
            <a:xfrm>
              <a:off x="1849" y="3580"/>
              <a:ext cx="7101" cy="4073"/>
            </a:xfrm>
            <a:prstGeom prst="rect">
              <a:avLst/>
            </a:prstGeom>
          </p:spPr>
        </p:pic>
        <p:sp>
          <p:nvSpPr>
            <p:cNvPr id="10" name="Text Box 9"/>
            <p:cNvSpPr txBox="1"/>
            <p:nvPr/>
          </p:nvSpPr>
          <p:spPr>
            <a:xfrm>
              <a:off x="1849" y="4816"/>
              <a:ext cx="488" cy="48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9" name="Oval Callout 8"/>
          <p:cNvSpPr/>
          <p:nvPr/>
        </p:nvSpPr>
        <p:spPr>
          <a:xfrm>
            <a:off x="3253740" y="1870710"/>
            <a:ext cx="3262630" cy="1091565"/>
          </a:xfrm>
          <a:prstGeom prst="wedgeEllipseCallout">
            <a:avLst>
              <a:gd name="adj1" fmla="val -65612"/>
              <a:gd name="adj2" fmla="val 42750"/>
            </a:avLst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 xin lỗi vì đã định hái cậu nhé!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247" y="435426"/>
            <a:ext cx="6016932" cy="119888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2" t="3876" r="62767" b="4372"/>
          <a:stretch>
            <a:fillRect/>
          </a:stretch>
        </p:blipFill>
        <p:spPr>
          <a:xfrm>
            <a:off x="813435" y="2818765"/>
            <a:ext cx="1564640" cy="199898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t="1924" r="6540" b="4372"/>
          <a:stretch>
            <a:fillRect/>
          </a:stretch>
        </p:blipFill>
        <p:spPr>
          <a:xfrm>
            <a:off x="3893185" y="2818765"/>
            <a:ext cx="1785620" cy="204152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14575" y="1758315"/>
            <a:ext cx="3364230" cy="1060450"/>
          </a:xfrm>
          <a:prstGeom prst="wedgeRoundRectCallout">
            <a:avLst>
              <a:gd name="adj1" fmla="val -57568"/>
              <a:gd name="adj2" fmla="val 96467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630" y="1106805"/>
            <a:ext cx="6174740" cy="95313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vi-VN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huống: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làm việc riêng trong giờ học, bị cô giáo nhắc nhở.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7985" y="476250"/>
            <a:ext cx="6082030" cy="475615"/>
          </a:xfrm>
          <a:prstGeom prst="roundRect">
            <a:avLst/>
          </a:prstGeom>
          <a:solidFill>
            <a:schemeClr val="accent4">
              <a:lumMod val="90000"/>
              <a:alpha val="3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lời xin lỗi trong tình huống sau:</a:t>
            </a:r>
          </a:p>
        </p:txBody>
      </p:sp>
      <p:pic>
        <p:nvPicPr>
          <p:cNvPr id="4" name="Picture 3" descr="abcd_preview_rev_1"/>
          <p:cNvPicPr>
            <a:picLocks noChangeAspect="1"/>
          </p:cNvPicPr>
          <p:nvPr/>
        </p:nvPicPr>
        <p:blipFill>
          <a:blip r:embed="rId4"/>
          <a:srcRect l="29037" t="8386" r="10519" b="15704"/>
          <a:stretch>
            <a:fillRect/>
          </a:stretch>
        </p:blipFill>
        <p:spPr>
          <a:xfrm>
            <a:off x="271145" y="2413000"/>
            <a:ext cx="2030095" cy="2412365"/>
          </a:xfrm>
          <a:prstGeom prst="rect">
            <a:avLst/>
          </a:prstGeom>
        </p:spPr>
      </p:pic>
      <p:pic>
        <p:nvPicPr>
          <p:cNvPr id="5" name="Picture 4" descr="abcf_preview_rev_1"/>
          <p:cNvPicPr>
            <a:picLocks noChangeAspect="1"/>
          </p:cNvPicPr>
          <p:nvPr/>
        </p:nvPicPr>
        <p:blipFill>
          <a:blip r:embed="rId5"/>
          <a:srcRect l="8091" t="5061" r="6061" b="11121"/>
          <a:stretch>
            <a:fillRect/>
          </a:stretch>
        </p:blipFill>
        <p:spPr>
          <a:xfrm>
            <a:off x="271145" y="2477135"/>
            <a:ext cx="1693545" cy="234823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442210" y="2214880"/>
            <a:ext cx="4074160" cy="1850390"/>
          </a:xfrm>
          <a:prstGeom prst="cloudCallout">
            <a:avLst>
              <a:gd name="adj1" fmla="val -72023"/>
              <a:gd name="adj2" fmla="val 17249"/>
            </a:avLst>
          </a:prstGeom>
          <a:solidFill>
            <a:schemeClr val="accent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 lời xin lỗi, em cần nói như thế nào và có thái độ ra sao 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367280" y="2183130"/>
            <a:ext cx="4149090" cy="2526030"/>
          </a:xfrm>
          <a:prstGeom prst="cloudCallout">
            <a:avLst>
              <a:gd name="adj1" fmla="val -79816"/>
              <a:gd name="adj2" fmla="val 12436"/>
            </a:avLst>
          </a:prstGeom>
          <a:solidFill>
            <a:schemeClr val="accent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 lời xin lỗi, em cần nêu lí do xin lỗi, đưa ra lời hứa và phải có thái độ nhận lỗi chân thành.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1637665" y="2477135"/>
            <a:ext cx="4953000" cy="1217295"/>
          </a:xfrm>
          <a:prstGeom prst="wedgeRectCallout">
            <a:avLst>
              <a:gd name="adj1" fmla="val -58653"/>
              <a:gd name="adj2" fmla="val 59076"/>
            </a:avLst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xin lỗi cô vì đã làm việc riêng trong giờ học. Em xin hứa sẽ học nghiêm túc hơn và không làm việc riêng nữa ạ!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ldLvl="0" animBg="1"/>
      <p:bldP spid="6" grpId="1" bldLvl="0" animBg="1"/>
      <p:bldP spid="7" grpId="0" bldLvl="0" animBg="1"/>
      <p:bldP spid="7" grpId="1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7000" t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327785" y="3255010"/>
            <a:ext cx="4439285" cy="4298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327785" y="393700"/>
            <a:ext cx="46894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16685" y="2717165"/>
            <a:ext cx="3754120" cy="2104390"/>
            <a:chOff x="1417547" y="1264224"/>
            <a:chExt cx="4405927" cy="33182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258936" y="2864283"/>
              <a:ext cx="3152414" cy="1162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altLang="en-US" sz="2800" b="1" dirty="0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5946" y="2517364"/>
              <a:ext cx="3041009" cy="8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5</a:t>
              </a: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0" y="612140"/>
            <a:ext cx="678497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Thứ sáu, ngày 25 tháng 3 năm 2022</a:t>
            </a:r>
          </a:p>
          <a:p>
            <a:pPr algn="ctr">
              <a:lnSpc>
                <a:spcPct val="13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Tiếng Việt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63930" y="1928495"/>
            <a:ext cx="4857115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vi-VN" altLang="en-US" sz="3200" b="1">
                <a:latin typeface="HP001 4 hàng" panose="020B0603050302020204" charset="0"/>
                <a:cs typeface="HP001 4 hàng" panose="020B0603050302020204" charset="0"/>
              </a:rPr>
              <a:t>Bài 14</a:t>
            </a:r>
            <a:r>
              <a:rPr lang="vi-VN" altLang="en-US" sz="3600" b="1">
                <a:latin typeface="HP001 4 hàng" panose="020B0603050302020204" charset="0"/>
                <a:cs typeface="HP001 4 hàng" panose="020B0603050302020204" charset="0"/>
              </a:rPr>
              <a:t>: Đọc mở rộng.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868" y="321886"/>
            <a:ext cx="602287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" y="2172970"/>
            <a:ext cx="5657850" cy="267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7000" t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327785" y="3255010"/>
            <a:ext cx="4439285" cy="4298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327785" y="393700"/>
            <a:ext cx="46894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385</Words>
  <Application>Microsoft Office PowerPoint</Application>
  <PresentationFormat>Custom</PresentationFormat>
  <Paragraphs>34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Kalam</vt:lpstr>
      <vt:lpstr>HP001 4 hàng</vt:lpstr>
      <vt:lpstr>Montserrat</vt:lpstr>
      <vt:lpstr>Times New Roman</vt:lpstr>
      <vt:lpstr>Wingdings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132</cp:revision>
  <dcterms:created xsi:type="dcterms:W3CDTF">2022-03-18T04:30:00Z</dcterms:created>
  <dcterms:modified xsi:type="dcterms:W3CDTF">2025-03-11T12:29:43Z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68AA605CAA164BCCABFB2B25CC2324D6</vt:lpwstr>
  </property>
  <property fmtid="{D5CDD505-2E9C-101B-9397-08002B2CF9AE}" pid="3" name="KSOProductBuildVer">
    <vt:lpwstr>1033-11.2.0.11029</vt:lpwstr>
  </property>
</Properties>
</file>