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Patrick Hand"/>
      <p:regular r:id="rId15"/>
    </p:embeddedFont>
    <p:embeddedFont>
      <p:font typeface="Patrick Hand"/>
      <p:regular r:id="rId16"/>
    </p:embeddedFont>
    <p:embeddedFont>
      <p:font typeface="Patrick Hand"/>
      <p:regular r:id="rId17"/>
    </p:embeddedFont>
    <p:embeddedFont>
      <p:font typeface="Patrick Hand"/>
      <p:regular r:id="rId18"/>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50437" y="2871192"/>
            <a:ext cx="6719530" cy="617101"/>
          </a:xfrm>
          <a:prstGeom prst="rect">
            <a:avLst/>
          </a:prstGeom>
          <a:noFill/>
          <a:ln/>
        </p:spPr>
        <p:txBody>
          <a:bodyPr wrap="none" lIns="0" tIns="0" rIns="0" bIns="0" rtlCol="0" anchor="t"/>
          <a:lstStyle/>
          <a:p>
            <a:pPr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Mở Rộng Vốn Từ và Luyện Tập Dấu Câu</a:t>
            </a:r>
            <a:endParaRPr lang="en-US" sz="3850" dirty="0"/>
          </a:p>
        </p:txBody>
      </p:sp>
      <p:sp>
        <p:nvSpPr>
          <p:cNvPr id="4" name="Text 1"/>
          <p:cNvSpPr/>
          <p:nvPr/>
        </p:nvSpPr>
        <p:spPr>
          <a:xfrm>
            <a:off x="6350437" y="3858578"/>
            <a:ext cx="7415927" cy="790099"/>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Bài học hôm nay sẽ giúp các em mở rộng vốn từ về các loài vật nhỏ bé. Chúng ta cũng sẽ luyện tập sử dụng dấu chấm và dấu chấm hỏi.</a:t>
            </a:r>
            <a:endParaRPr lang="en-US" sz="1900" dirty="0"/>
          </a:p>
        </p:txBody>
      </p:sp>
      <p:sp>
        <p:nvSpPr>
          <p:cNvPr id="5" name="Shape 2"/>
          <p:cNvSpPr/>
          <p:nvPr/>
        </p:nvSpPr>
        <p:spPr>
          <a:xfrm>
            <a:off x="6350437" y="4944785"/>
            <a:ext cx="394930" cy="394930"/>
          </a:xfrm>
          <a:prstGeom prst="roundRect">
            <a:avLst>
              <a:gd name="adj" fmla="val 23151155"/>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6358057" y="4952405"/>
            <a:ext cx="379690" cy="379690"/>
          </a:xfrm>
          <a:prstGeom prst="rect">
            <a:avLst/>
          </a:prstGeom>
        </p:spPr>
      </p:pic>
      <p:sp>
        <p:nvSpPr>
          <p:cNvPr id="7" name="Text 3"/>
          <p:cNvSpPr/>
          <p:nvPr/>
        </p:nvSpPr>
        <p:spPr>
          <a:xfrm>
            <a:off x="6868716" y="4926330"/>
            <a:ext cx="1758196" cy="431959"/>
          </a:xfrm>
          <a:prstGeom prst="rect">
            <a:avLst/>
          </a:prstGeom>
          <a:noFill/>
          <a:ln/>
        </p:spPr>
        <p:txBody>
          <a:bodyPr wrap="none" lIns="0" tIns="0" rIns="0" bIns="0" rtlCol="0" anchor="t"/>
          <a:lstStyle/>
          <a:p>
            <a:pPr algn="l" indent="0" marL="0">
              <a:lnSpc>
                <a:spcPts val="3400"/>
              </a:lnSpc>
              <a:buNone/>
            </a:pPr>
            <a:r>
              <a:rPr lang="en-US" sz="2400" b="1" dirty="0">
                <a:solidFill>
                  <a:srgbClr val="383838"/>
                </a:solidFill>
                <a:latin typeface="Patrick Hand Bold" pitchFamily="34" charset="0"/>
                <a:ea typeface="Patrick Hand Bold" pitchFamily="34" charset="-122"/>
                <a:cs typeface="Patrick Hand Bold" pitchFamily="34" charset="-120"/>
              </a:rPr>
              <a:t>by Hảo Đoàn Thị</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4037" y="2170747"/>
            <a:ext cx="4937760" cy="617101"/>
          </a:xfrm>
          <a:prstGeom prst="rect">
            <a:avLst/>
          </a:prstGeom>
          <a:noFill/>
          <a:ln/>
        </p:spPr>
        <p:txBody>
          <a:bodyPr wrap="none" lIns="0" tIns="0" rIns="0" bIns="0" rtlCol="0" anchor="t"/>
          <a:lstStyle/>
          <a:p>
            <a:pPr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Tìm Từ Ngữ Chỉ Loài Vật</a:t>
            </a:r>
            <a:endParaRPr lang="en-US" sz="3850" dirty="0"/>
          </a:p>
        </p:txBody>
      </p:sp>
      <p:sp>
        <p:nvSpPr>
          <p:cNvPr id="4" name="Shape 1"/>
          <p:cNvSpPr/>
          <p:nvPr/>
        </p:nvSpPr>
        <p:spPr>
          <a:xfrm>
            <a:off x="864037" y="3435787"/>
            <a:ext cx="555427" cy="555427"/>
          </a:xfrm>
          <a:prstGeom prst="roundRect">
            <a:avLst>
              <a:gd name="adj" fmla="val 18669"/>
            </a:avLst>
          </a:prstGeom>
          <a:solidFill>
            <a:srgbClr val="E6E6E6"/>
          </a:solidFill>
          <a:ln w="15240">
            <a:solidFill>
              <a:srgbClr val="CCCCCC"/>
            </a:solidFill>
            <a:prstDash val="solid"/>
          </a:ln>
        </p:spPr>
      </p:sp>
      <p:sp>
        <p:nvSpPr>
          <p:cNvPr id="5" name="Text 2"/>
          <p:cNvSpPr/>
          <p:nvPr/>
        </p:nvSpPr>
        <p:spPr>
          <a:xfrm>
            <a:off x="993577" y="3528298"/>
            <a:ext cx="296228" cy="370284"/>
          </a:xfrm>
          <a:prstGeom prst="rect">
            <a:avLst/>
          </a:prstGeom>
          <a:noFill/>
          <a:ln/>
        </p:spPr>
        <p:txBody>
          <a:bodyPr wrap="none" lIns="0" tIns="0" rIns="0" bIns="0" rtlCol="0" anchor="t"/>
          <a:lstStyle/>
          <a:p>
            <a:pPr algn="ctr" indent="0" marL="0">
              <a:lnSpc>
                <a:spcPts val="2300"/>
              </a:lnSpc>
              <a:buNone/>
            </a:pPr>
            <a:r>
              <a:rPr lang="en-US" sz="2300" dirty="0">
                <a:solidFill>
                  <a:srgbClr val="383838"/>
                </a:solidFill>
                <a:latin typeface="Patrick Hand" pitchFamily="34" charset="0"/>
                <a:ea typeface="Patrick Hand" pitchFamily="34" charset="-122"/>
                <a:cs typeface="Patrick Hand" pitchFamily="34" charset="-120"/>
              </a:rPr>
              <a:t>1</a:t>
            </a:r>
            <a:endParaRPr lang="en-US" sz="2300" dirty="0"/>
          </a:p>
        </p:txBody>
      </p:sp>
      <p:sp>
        <p:nvSpPr>
          <p:cNvPr id="6" name="Text 3"/>
          <p:cNvSpPr/>
          <p:nvPr/>
        </p:nvSpPr>
        <p:spPr>
          <a:xfrm>
            <a:off x="1666280" y="3435787"/>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Quan Sát Tranh</a:t>
            </a:r>
            <a:endParaRPr lang="en-US" sz="1900" dirty="0"/>
          </a:p>
        </p:txBody>
      </p:sp>
      <p:sp>
        <p:nvSpPr>
          <p:cNvPr id="7" name="Text 4"/>
          <p:cNvSpPr/>
          <p:nvPr/>
        </p:nvSpPr>
        <p:spPr>
          <a:xfrm>
            <a:off x="1666280" y="3892510"/>
            <a:ext cx="2782372" cy="790099"/>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Tìm tên các con vật có trong tranh.</a:t>
            </a:r>
            <a:endParaRPr lang="en-US" sz="1900" dirty="0"/>
          </a:p>
        </p:txBody>
      </p:sp>
      <p:sp>
        <p:nvSpPr>
          <p:cNvPr id="8" name="Shape 5"/>
          <p:cNvSpPr/>
          <p:nvPr/>
        </p:nvSpPr>
        <p:spPr>
          <a:xfrm>
            <a:off x="4695468" y="3435787"/>
            <a:ext cx="555427" cy="555427"/>
          </a:xfrm>
          <a:prstGeom prst="roundRect">
            <a:avLst>
              <a:gd name="adj" fmla="val 18669"/>
            </a:avLst>
          </a:prstGeom>
          <a:solidFill>
            <a:srgbClr val="E6E6E6"/>
          </a:solidFill>
          <a:ln w="15240">
            <a:solidFill>
              <a:srgbClr val="CCCCCC"/>
            </a:solidFill>
            <a:prstDash val="solid"/>
          </a:ln>
        </p:spPr>
      </p:sp>
      <p:sp>
        <p:nvSpPr>
          <p:cNvPr id="9" name="Text 6"/>
          <p:cNvSpPr/>
          <p:nvPr/>
        </p:nvSpPr>
        <p:spPr>
          <a:xfrm>
            <a:off x="4825008" y="3528298"/>
            <a:ext cx="296228" cy="370284"/>
          </a:xfrm>
          <a:prstGeom prst="rect">
            <a:avLst/>
          </a:prstGeom>
          <a:noFill/>
          <a:ln/>
        </p:spPr>
        <p:txBody>
          <a:bodyPr wrap="none" lIns="0" tIns="0" rIns="0" bIns="0" rtlCol="0" anchor="t"/>
          <a:lstStyle/>
          <a:p>
            <a:pPr algn="ctr" indent="0" marL="0">
              <a:lnSpc>
                <a:spcPts val="2300"/>
              </a:lnSpc>
              <a:buNone/>
            </a:pPr>
            <a:r>
              <a:rPr lang="en-US" sz="2300" dirty="0">
                <a:solidFill>
                  <a:srgbClr val="383838"/>
                </a:solidFill>
                <a:latin typeface="Patrick Hand" pitchFamily="34" charset="0"/>
                <a:ea typeface="Patrick Hand" pitchFamily="34" charset="-122"/>
                <a:cs typeface="Patrick Hand" pitchFamily="34" charset="-120"/>
              </a:rPr>
              <a:t>2</a:t>
            </a:r>
            <a:endParaRPr lang="en-US" sz="2300" dirty="0"/>
          </a:p>
        </p:txBody>
      </p:sp>
      <p:sp>
        <p:nvSpPr>
          <p:cNvPr id="10" name="Text 7"/>
          <p:cNvSpPr/>
          <p:nvPr/>
        </p:nvSpPr>
        <p:spPr>
          <a:xfrm>
            <a:off x="5497711" y="3435787"/>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Đọc Đoạn Thơ</a:t>
            </a:r>
            <a:endParaRPr lang="en-US" sz="1900" dirty="0"/>
          </a:p>
        </p:txBody>
      </p:sp>
      <p:sp>
        <p:nvSpPr>
          <p:cNvPr id="11" name="Text 8"/>
          <p:cNvSpPr/>
          <p:nvPr/>
        </p:nvSpPr>
        <p:spPr>
          <a:xfrm>
            <a:off x="5497711" y="3892510"/>
            <a:ext cx="2782372" cy="790099"/>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Xác định các từ ngữ chỉ loài vật.</a:t>
            </a:r>
            <a:endParaRPr lang="en-US" sz="1900" dirty="0"/>
          </a:p>
        </p:txBody>
      </p:sp>
      <p:sp>
        <p:nvSpPr>
          <p:cNvPr id="12" name="Shape 9"/>
          <p:cNvSpPr/>
          <p:nvPr/>
        </p:nvSpPr>
        <p:spPr>
          <a:xfrm>
            <a:off x="864037" y="5207079"/>
            <a:ext cx="555427" cy="555427"/>
          </a:xfrm>
          <a:prstGeom prst="roundRect">
            <a:avLst>
              <a:gd name="adj" fmla="val 18669"/>
            </a:avLst>
          </a:prstGeom>
          <a:solidFill>
            <a:srgbClr val="E6E6E6"/>
          </a:solidFill>
          <a:ln w="15240">
            <a:solidFill>
              <a:srgbClr val="CCCCCC"/>
            </a:solidFill>
            <a:prstDash val="solid"/>
          </a:ln>
        </p:spPr>
      </p:sp>
      <p:sp>
        <p:nvSpPr>
          <p:cNvPr id="13" name="Text 10"/>
          <p:cNvSpPr/>
          <p:nvPr/>
        </p:nvSpPr>
        <p:spPr>
          <a:xfrm>
            <a:off x="993577" y="5299591"/>
            <a:ext cx="296228" cy="370284"/>
          </a:xfrm>
          <a:prstGeom prst="rect">
            <a:avLst/>
          </a:prstGeom>
          <a:noFill/>
          <a:ln/>
        </p:spPr>
        <p:txBody>
          <a:bodyPr wrap="none" lIns="0" tIns="0" rIns="0" bIns="0" rtlCol="0" anchor="t"/>
          <a:lstStyle/>
          <a:p>
            <a:pPr algn="ctr" indent="0" marL="0">
              <a:lnSpc>
                <a:spcPts val="2300"/>
              </a:lnSpc>
              <a:buNone/>
            </a:pPr>
            <a:r>
              <a:rPr lang="en-US" sz="2300" dirty="0">
                <a:solidFill>
                  <a:srgbClr val="383838"/>
                </a:solidFill>
                <a:latin typeface="Patrick Hand" pitchFamily="34" charset="0"/>
                <a:ea typeface="Patrick Hand" pitchFamily="34" charset="-122"/>
                <a:cs typeface="Patrick Hand" pitchFamily="34" charset="-120"/>
              </a:rPr>
              <a:t>3</a:t>
            </a:r>
            <a:endParaRPr lang="en-US" sz="2300" dirty="0"/>
          </a:p>
        </p:txBody>
      </p:sp>
      <p:sp>
        <p:nvSpPr>
          <p:cNvPr id="14" name="Text 11"/>
          <p:cNvSpPr/>
          <p:nvPr/>
        </p:nvSpPr>
        <p:spPr>
          <a:xfrm>
            <a:off x="1666280" y="5207079"/>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Ví Dụ</a:t>
            </a:r>
            <a:endParaRPr lang="en-US" sz="1900" dirty="0"/>
          </a:p>
        </p:txBody>
      </p:sp>
      <p:sp>
        <p:nvSpPr>
          <p:cNvPr id="15" name="Text 12"/>
          <p:cNvSpPr/>
          <p:nvPr/>
        </p:nvSpPr>
        <p:spPr>
          <a:xfrm>
            <a:off x="1666280" y="5663803"/>
            <a:ext cx="6613684" cy="395049"/>
          </a:xfrm>
          <a:prstGeom prst="rect">
            <a:avLst/>
          </a:prstGeom>
          <a:noFill/>
          <a:ln/>
        </p:spPr>
        <p:txBody>
          <a:bodyPr wrap="non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Dế, sên, đom đóm là các loài vật.</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2911316"/>
            <a:ext cx="4937760" cy="617101"/>
          </a:xfrm>
          <a:prstGeom prst="rect">
            <a:avLst/>
          </a:prstGeom>
          <a:noFill/>
          <a:ln/>
        </p:spPr>
        <p:txBody>
          <a:bodyPr wrap="none" lIns="0" tIns="0" rIns="0" bIns="0" rtlCol="0" anchor="t"/>
          <a:lstStyle/>
          <a:p>
            <a:pPr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Kết Hợp Từ Ngữ Tạo Câu</a:t>
            </a:r>
            <a:endParaRPr lang="en-US" sz="3850" dirty="0"/>
          </a:p>
        </p:txBody>
      </p:sp>
      <p:sp>
        <p:nvSpPr>
          <p:cNvPr id="3" name="Text 1"/>
          <p:cNvSpPr/>
          <p:nvPr/>
        </p:nvSpPr>
        <p:spPr>
          <a:xfrm>
            <a:off x="864037" y="4145518"/>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Cột A</a:t>
            </a:r>
            <a:endParaRPr lang="en-US" sz="1900" dirty="0"/>
          </a:p>
        </p:txBody>
      </p:sp>
      <p:sp>
        <p:nvSpPr>
          <p:cNvPr id="4" name="Text 2"/>
          <p:cNvSpPr/>
          <p:nvPr/>
        </p:nvSpPr>
        <p:spPr>
          <a:xfrm>
            <a:off x="864037" y="4700945"/>
            <a:ext cx="3898821" cy="395049"/>
          </a:xfrm>
          <a:prstGeom prst="rect">
            <a:avLst/>
          </a:prstGeom>
          <a:noFill/>
          <a:ln/>
        </p:spPr>
        <p:txBody>
          <a:bodyPr wrap="non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Các từ ngữ chỉ sự vật.</a:t>
            </a:r>
            <a:endParaRPr lang="en-US" sz="1900" dirty="0"/>
          </a:p>
        </p:txBody>
      </p:sp>
      <p:sp>
        <p:nvSpPr>
          <p:cNvPr id="5" name="Text 3"/>
          <p:cNvSpPr/>
          <p:nvPr/>
        </p:nvSpPr>
        <p:spPr>
          <a:xfrm>
            <a:off x="5372695" y="4145518"/>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Cột B</a:t>
            </a:r>
            <a:endParaRPr lang="en-US" sz="1900" dirty="0"/>
          </a:p>
        </p:txBody>
      </p:sp>
      <p:sp>
        <p:nvSpPr>
          <p:cNvPr id="6" name="Text 4"/>
          <p:cNvSpPr/>
          <p:nvPr/>
        </p:nvSpPr>
        <p:spPr>
          <a:xfrm>
            <a:off x="5372695" y="4700945"/>
            <a:ext cx="3898821" cy="395049"/>
          </a:xfrm>
          <a:prstGeom prst="rect">
            <a:avLst/>
          </a:prstGeom>
          <a:noFill/>
          <a:ln/>
        </p:spPr>
        <p:txBody>
          <a:bodyPr wrap="non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Các từ ngữ chỉ hoạt động.</a:t>
            </a:r>
            <a:endParaRPr lang="en-US" sz="1900" dirty="0"/>
          </a:p>
        </p:txBody>
      </p:sp>
      <p:sp>
        <p:nvSpPr>
          <p:cNvPr id="7" name="Text 5"/>
          <p:cNvSpPr/>
          <p:nvPr/>
        </p:nvSpPr>
        <p:spPr>
          <a:xfrm>
            <a:off x="9881354" y="4145518"/>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Ví Dụ</a:t>
            </a:r>
            <a:endParaRPr lang="en-US" sz="1900" dirty="0"/>
          </a:p>
        </p:txBody>
      </p:sp>
      <p:sp>
        <p:nvSpPr>
          <p:cNvPr id="8" name="Text 6"/>
          <p:cNvSpPr/>
          <p:nvPr/>
        </p:nvSpPr>
        <p:spPr>
          <a:xfrm>
            <a:off x="9881354" y="4700945"/>
            <a:ext cx="3898821" cy="395049"/>
          </a:xfrm>
          <a:prstGeom prst="rect">
            <a:avLst/>
          </a:prstGeom>
          <a:noFill/>
          <a:ln/>
        </p:spPr>
        <p:txBody>
          <a:bodyPr wrap="non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Ve sầu báo mùa hè tới.</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3086100"/>
          </a:xfrm>
          <a:prstGeom prst="rect">
            <a:avLst/>
          </a:prstGeom>
        </p:spPr>
      </p:pic>
      <p:sp>
        <p:nvSpPr>
          <p:cNvPr id="3" name="Text 0"/>
          <p:cNvSpPr/>
          <p:nvPr/>
        </p:nvSpPr>
        <p:spPr>
          <a:xfrm>
            <a:off x="864037" y="4476155"/>
            <a:ext cx="4937760" cy="617101"/>
          </a:xfrm>
          <a:prstGeom prst="rect">
            <a:avLst/>
          </a:prstGeom>
          <a:noFill/>
          <a:ln/>
        </p:spPr>
        <p:txBody>
          <a:bodyPr wrap="none" lIns="0" tIns="0" rIns="0" bIns="0" rtlCol="0" anchor="t"/>
          <a:lstStyle/>
          <a:p>
            <a:pPr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Hỏi và Đáp Theo Mẫu</a:t>
            </a:r>
            <a:endParaRPr lang="en-US" sz="3850" dirty="0"/>
          </a:p>
        </p:txBody>
      </p:sp>
      <p:sp>
        <p:nvSpPr>
          <p:cNvPr id="4" name="Shape 1"/>
          <p:cNvSpPr/>
          <p:nvPr/>
        </p:nvSpPr>
        <p:spPr>
          <a:xfrm>
            <a:off x="864037" y="5463540"/>
            <a:ext cx="4136231" cy="1375886"/>
          </a:xfrm>
          <a:prstGeom prst="roundRect">
            <a:avLst>
              <a:gd name="adj" fmla="val 7536"/>
            </a:avLst>
          </a:prstGeom>
          <a:solidFill>
            <a:srgbClr val="E6E6E6"/>
          </a:solidFill>
          <a:ln w="15240">
            <a:solidFill>
              <a:srgbClr val="CCCCCC"/>
            </a:solidFill>
            <a:prstDash val="solid"/>
          </a:ln>
        </p:spPr>
      </p:sp>
      <p:sp>
        <p:nvSpPr>
          <p:cNvPr id="5" name="Text 2"/>
          <p:cNvSpPr/>
          <p:nvPr/>
        </p:nvSpPr>
        <p:spPr>
          <a:xfrm>
            <a:off x="1126093" y="5725597"/>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Mẫu Câu Hỏi</a:t>
            </a:r>
            <a:endParaRPr lang="en-US" sz="1900" dirty="0"/>
          </a:p>
        </p:txBody>
      </p:sp>
      <p:sp>
        <p:nvSpPr>
          <p:cNvPr id="6" name="Text 3"/>
          <p:cNvSpPr/>
          <p:nvPr/>
        </p:nvSpPr>
        <p:spPr>
          <a:xfrm>
            <a:off x="1126093" y="6182320"/>
            <a:ext cx="3612118" cy="395049"/>
          </a:xfrm>
          <a:prstGeom prst="rect">
            <a:avLst/>
          </a:prstGeom>
          <a:noFill/>
          <a:ln/>
        </p:spPr>
        <p:txBody>
          <a:bodyPr wrap="non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Con vật này là gì?</a:t>
            </a:r>
            <a:endParaRPr lang="en-US" sz="1900" dirty="0"/>
          </a:p>
        </p:txBody>
      </p:sp>
      <p:sp>
        <p:nvSpPr>
          <p:cNvPr id="7" name="Shape 4"/>
          <p:cNvSpPr/>
          <p:nvPr/>
        </p:nvSpPr>
        <p:spPr>
          <a:xfrm>
            <a:off x="5247084" y="5463540"/>
            <a:ext cx="4136231" cy="1375886"/>
          </a:xfrm>
          <a:prstGeom prst="roundRect">
            <a:avLst>
              <a:gd name="adj" fmla="val 7536"/>
            </a:avLst>
          </a:prstGeom>
          <a:solidFill>
            <a:srgbClr val="E6E6E6"/>
          </a:solidFill>
          <a:ln w="15240">
            <a:solidFill>
              <a:srgbClr val="CCCCCC"/>
            </a:solidFill>
            <a:prstDash val="solid"/>
          </a:ln>
        </p:spPr>
      </p:sp>
      <p:sp>
        <p:nvSpPr>
          <p:cNvPr id="8" name="Text 5"/>
          <p:cNvSpPr/>
          <p:nvPr/>
        </p:nvSpPr>
        <p:spPr>
          <a:xfrm>
            <a:off x="5509141" y="5725597"/>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Mẫu Câu Trả Lời</a:t>
            </a:r>
            <a:endParaRPr lang="en-US" sz="1900" dirty="0"/>
          </a:p>
        </p:txBody>
      </p:sp>
      <p:sp>
        <p:nvSpPr>
          <p:cNvPr id="9" name="Text 6"/>
          <p:cNvSpPr/>
          <p:nvPr/>
        </p:nvSpPr>
        <p:spPr>
          <a:xfrm>
            <a:off x="5509141" y="6182320"/>
            <a:ext cx="3612118" cy="395049"/>
          </a:xfrm>
          <a:prstGeom prst="rect">
            <a:avLst/>
          </a:prstGeom>
          <a:noFill/>
          <a:ln/>
        </p:spPr>
        <p:txBody>
          <a:bodyPr wrap="non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Đây là con ...</a:t>
            </a:r>
            <a:endParaRPr lang="en-US" sz="1900" dirty="0"/>
          </a:p>
        </p:txBody>
      </p:sp>
      <p:sp>
        <p:nvSpPr>
          <p:cNvPr id="10" name="Shape 7"/>
          <p:cNvSpPr/>
          <p:nvPr/>
        </p:nvSpPr>
        <p:spPr>
          <a:xfrm>
            <a:off x="9630132" y="5463540"/>
            <a:ext cx="4136231" cy="1375886"/>
          </a:xfrm>
          <a:prstGeom prst="roundRect">
            <a:avLst>
              <a:gd name="adj" fmla="val 7536"/>
            </a:avLst>
          </a:prstGeom>
          <a:solidFill>
            <a:srgbClr val="E6E6E6"/>
          </a:solidFill>
          <a:ln w="15240">
            <a:solidFill>
              <a:srgbClr val="CCCCCC"/>
            </a:solidFill>
            <a:prstDash val="solid"/>
          </a:ln>
        </p:spPr>
      </p:sp>
      <p:sp>
        <p:nvSpPr>
          <p:cNvPr id="11" name="Text 8"/>
          <p:cNvSpPr/>
          <p:nvPr/>
        </p:nvSpPr>
        <p:spPr>
          <a:xfrm>
            <a:off x="9892189" y="5725597"/>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Luyện Tập</a:t>
            </a:r>
            <a:endParaRPr lang="en-US" sz="1900" dirty="0"/>
          </a:p>
        </p:txBody>
      </p:sp>
      <p:sp>
        <p:nvSpPr>
          <p:cNvPr id="12" name="Text 9"/>
          <p:cNvSpPr/>
          <p:nvPr/>
        </p:nvSpPr>
        <p:spPr>
          <a:xfrm>
            <a:off x="9892189" y="6182320"/>
            <a:ext cx="3612118" cy="395049"/>
          </a:xfrm>
          <a:prstGeom prst="rect">
            <a:avLst/>
          </a:prstGeom>
          <a:noFill/>
          <a:ln/>
        </p:spPr>
        <p:txBody>
          <a:bodyPr wrap="non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Thực hành hỏi đáp với bạn.</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4037" y="1399222"/>
            <a:ext cx="4937760" cy="617101"/>
          </a:xfrm>
          <a:prstGeom prst="rect">
            <a:avLst/>
          </a:prstGeom>
          <a:noFill/>
          <a:ln/>
        </p:spPr>
        <p:txBody>
          <a:bodyPr wrap="none" lIns="0" tIns="0" rIns="0" bIns="0" rtlCol="0" anchor="t"/>
          <a:lstStyle/>
          <a:p>
            <a:pPr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Sử Dụng Dấu Chấm</a:t>
            </a:r>
            <a:endParaRPr lang="en-US" sz="3850" dirty="0"/>
          </a:p>
        </p:txBody>
      </p:sp>
      <p:pic>
        <p:nvPicPr>
          <p:cNvPr id="4" name="Image 1" descr="preencoded.png">    </p:cNvPr>
          <p:cNvPicPr>
            <a:picLocks noChangeAspect="1"/>
          </p:cNvPicPr>
          <p:nvPr/>
        </p:nvPicPr>
        <p:blipFill>
          <a:blip r:embed="rId2"/>
          <a:stretch>
            <a:fillRect/>
          </a:stretch>
        </p:blipFill>
        <p:spPr>
          <a:xfrm>
            <a:off x="864037" y="2386608"/>
            <a:ext cx="1234440" cy="1481257"/>
          </a:xfrm>
          <a:prstGeom prst="rect">
            <a:avLst/>
          </a:prstGeom>
        </p:spPr>
      </p:pic>
      <p:sp>
        <p:nvSpPr>
          <p:cNvPr id="5" name="Text 1"/>
          <p:cNvSpPr/>
          <p:nvPr/>
        </p:nvSpPr>
        <p:spPr>
          <a:xfrm>
            <a:off x="2468761" y="2633424"/>
            <a:ext cx="2468880"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Câu Kể</a:t>
            </a:r>
            <a:endParaRPr lang="en-US" sz="1900" dirty="0"/>
          </a:p>
        </p:txBody>
      </p:sp>
      <p:sp>
        <p:nvSpPr>
          <p:cNvPr id="6" name="Text 2"/>
          <p:cNvSpPr/>
          <p:nvPr/>
        </p:nvSpPr>
        <p:spPr>
          <a:xfrm>
            <a:off x="2468761" y="3090148"/>
            <a:ext cx="5811203" cy="395049"/>
          </a:xfrm>
          <a:prstGeom prst="rect">
            <a:avLst/>
          </a:prstGeom>
          <a:noFill/>
          <a:ln/>
        </p:spPr>
        <p:txBody>
          <a:bodyPr wrap="non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Dùng để kết thúc câu kể.</a:t>
            </a:r>
            <a:endParaRPr lang="en-US" sz="1900" dirty="0"/>
          </a:p>
        </p:txBody>
      </p:sp>
      <p:pic>
        <p:nvPicPr>
          <p:cNvPr id="7" name="Image 2" descr="preencoded.png">    </p:cNvPr>
          <p:cNvPicPr>
            <a:picLocks noChangeAspect="1"/>
          </p:cNvPicPr>
          <p:nvPr/>
        </p:nvPicPr>
        <p:blipFill>
          <a:blip r:embed="rId3"/>
          <a:stretch>
            <a:fillRect/>
          </a:stretch>
        </p:blipFill>
        <p:spPr>
          <a:xfrm>
            <a:off x="864037" y="3867864"/>
            <a:ext cx="1234440" cy="1481257"/>
          </a:xfrm>
          <a:prstGeom prst="rect">
            <a:avLst/>
          </a:prstGeom>
        </p:spPr>
      </p:pic>
      <p:sp>
        <p:nvSpPr>
          <p:cNvPr id="8" name="Text 3"/>
          <p:cNvSpPr/>
          <p:nvPr/>
        </p:nvSpPr>
        <p:spPr>
          <a:xfrm>
            <a:off x="2468761" y="4114681"/>
            <a:ext cx="2468880"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Ví Dụ</a:t>
            </a:r>
            <a:endParaRPr lang="en-US" sz="1900" dirty="0"/>
          </a:p>
        </p:txBody>
      </p:sp>
      <p:sp>
        <p:nvSpPr>
          <p:cNvPr id="9" name="Text 4"/>
          <p:cNvSpPr/>
          <p:nvPr/>
        </p:nvSpPr>
        <p:spPr>
          <a:xfrm>
            <a:off x="2468761" y="4571405"/>
            <a:ext cx="5811203" cy="395049"/>
          </a:xfrm>
          <a:prstGeom prst="rect">
            <a:avLst/>
          </a:prstGeom>
          <a:noFill/>
          <a:ln/>
        </p:spPr>
        <p:txBody>
          <a:bodyPr wrap="non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Hôm nay trời nắng đẹp.</a:t>
            </a:r>
            <a:endParaRPr lang="en-US" sz="1900" dirty="0"/>
          </a:p>
        </p:txBody>
      </p:sp>
      <p:pic>
        <p:nvPicPr>
          <p:cNvPr id="10" name="Image 3" descr="preencoded.png">    </p:cNvPr>
          <p:cNvPicPr>
            <a:picLocks noChangeAspect="1"/>
          </p:cNvPicPr>
          <p:nvPr/>
        </p:nvPicPr>
        <p:blipFill>
          <a:blip r:embed="rId4"/>
          <a:stretch>
            <a:fillRect/>
          </a:stretch>
        </p:blipFill>
        <p:spPr>
          <a:xfrm>
            <a:off x="864037" y="5349121"/>
            <a:ext cx="1234440" cy="1481257"/>
          </a:xfrm>
          <a:prstGeom prst="rect">
            <a:avLst/>
          </a:prstGeom>
        </p:spPr>
      </p:pic>
      <p:sp>
        <p:nvSpPr>
          <p:cNvPr id="11" name="Text 5"/>
          <p:cNvSpPr/>
          <p:nvPr/>
        </p:nvSpPr>
        <p:spPr>
          <a:xfrm>
            <a:off x="2468761" y="5595938"/>
            <a:ext cx="2468880"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Lưu Ý</a:t>
            </a:r>
            <a:endParaRPr lang="en-US" sz="1900" dirty="0"/>
          </a:p>
        </p:txBody>
      </p:sp>
      <p:sp>
        <p:nvSpPr>
          <p:cNvPr id="12" name="Text 6"/>
          <p:cNvSpPr/>
          <p:nvPr/>
        </p:nvSpPr>
        <p:spPr>
          <a:xfrm>
            <a:off x="2468761" y="6052661"/>
            <a:ext cx="5811203" cy="395049"/>
          </a:xfrm>
          <a:prstGeom prst="rect">
            <a:avLst/>
          </a:prstGeom>
          <a:noFill/>
          <a:ln/>
        </p:spPr>
        <p:txBody>
          <a:bodyPr wrap="non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Đặt ở cuối câu.</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64037" y="1301472"/>
            <a:ext cx="4937760" cy="617101"/>
          </a:xfrm>
          <a:prstGeom prst="rect">
            <a:avLst/>
          </a:prstGeom>
          <a:noFill/>
          <a:ln/>
        </p:spPr>
        <p:txBody>
          <a:bodyPr wrap="none" lIns="0" tIns="0" rIns="0" bIns="0" rtlCol="0" anchor="t"/>
          <a:lstStyle/>
          <a:p>
            <a:pPr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Sử Dụng Dấu Chấm Hỏi</a:t>
            </a:r>
            <a:endParaRPr lang="en-US" sz="3850" dirty="0"/>
          </a:p>
        </p:txBody>
      </p:sp>
      <p:sp>
        <p:nvSpPr>
          <p:cNvPr id="3" name="Text 1"/>
          <p:cNvSpPr/>
          <p:nvPr/>
        </p:nvSpPr>
        <p:spPr>
          <a:xfrm>
            <a:off x="2094667" y="4244340"/>
            <a:ext cx="2468880" cy="308610"/>
          </a:xfrm>
          <a:prstGeom prst="rect">
            <a:avLst/>
          </a:prstGeom>
          <a:noFill/>
          <a:ln/>
        </p:spPr>
        <p:txBody>
          <a:bodyPr wrap="none" lIns="0" tIns="0" rIns="0" bIns="0" rtlCol="0" anchor="t"/>
          <a:lstStyle/>
          <a:p>
            <a:pPr algn="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Câu Hỏi</a:t>
            </a:r>
            <a:endParaRPr lang="en-US" sz="1900" dirty="0"/>
          </a:p>
        </p:txBody>
      </p:sp>
      <p:sp>
        <p:nvSpPr>
          <p:cNvPr id="4" name="Text 2"/>
          <p:cNvSpPr/>
          <p:nvPr/>
        </p:nvSpPr>
        <p:spPr>
          <a:xfrm>
            <a:off x="864037" y="4701064"/>
            <a:ext cx="3699510" cy="395049"/>
          </a:xfrm>
          <a:prstGeom prst="rect">
            <a:avLst/>
          </a:prstGeom>
          <a:noFill/>
          <a:ln/>
        </p:spPr>
        <p:txBody>
          <a:bodyPr wrap="none" lIns="0" tIns="0" rIns="0" bIns="0" rtlCol="0" anchor="t"/>
          <a:lstStyle/>
          <a:p>
            <a:pPr algn="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Dùng để hỏi điều gì đó.</a:t>
            </a:r>
            <a:endParaRPr lang="en-US" sz="1900" dirty="0"/>
          </a:p>
        </p:txBody>
      </p:sp>
      <p:pic>
        <p:nvPicPr>
          <p:cNvPr id="5" name="Image 0" descr="preencoded.png">    </p:cNvPr>
          <p:cNvPicPr>
            <a:picLocks noChangeAspect="1"/>
          </p:cNvPicPr>
          <p:nvPr/>
        </p:nvPicPr>
        <p:blipFill>
          <a:blip r:embed="rId1"/>
          <a:stretch>
            <a:fillRect/>
          </a:stretch>
        </p:blipFill>
        <p:spPr>
          <a:xfrm>
            <a:off x="5057299" y="2412325"/>
            <a:ext cx="4515803" cy="4515803"/>
          </a:xfrm>
          <a:prstGeom prst="rect">
            <a:avLst/>
          </a:prstGeom>
        </p:spPr>
      </p:pic>
      <p:sp>
        <p:nvSpPr>
          <p:cNvPr id="6" name="Text 3"/>
          <p:cNvSpPr/>
          <p:nvPr/>
        </p:nvSpPr>
        <p:spPr>
          <a:xfrm>
            <a:off x="5573435" y="4167545"/>
            <a:ext cx="369332" cy="461724"/>
          </a:xfrm>
          <a:prstGeom prst="rect">
            <a:avLst/>
          </a:prstGeom>
          <a:noFill/>
          <a:ln/>
        </p:spPr>
        <p:txBody>
          <a:bodyPr wrap="none" lIns="0" tIns="0" rIns="0" bIns="0" rtlCol="0" anchor="t"/>
          <a:lstStyle/>
          <a:p>
            <a:pPr indent="0" marL="0">
              <a:lnSpc>
                <a:spcPts val="4650"/>
              </a:lnSpc>
              <a:buNone/>
            </a:pPr>
            <a:r>
              <a:rPr lang="en-US" sz="2900" dirty="0">
                <a:solidFill>
                  <a:srgbClr val="383838"/>
                </a:solidFill>
                <a:latin typeface="Patrick Hand" pitchFamily="34" charset="0"/>
                <a:ea typeface="Patrick Hand" pitchFamily="34" charset="-122"/>
                <a:cs typeface="Patrick Hand" pitchFamily="34" charset="-120"/>
              </a:rPr>
              <a:t>1</a:t>
            </a:r>
            <a:endParaRPr lang="en-US" sz="2900" dirty="0"/>
          </a:p>
        </p:txBody>
      </p:sp>
      <p:sp>
        <p:nvSpPr>
          <p:cNvPr id="7" name="Text 4"/>
          <p:cNvSpPr/>
          <p:nvPr/>
        </p:nvSpPr>
        <p:spPr>
          <a:xfrm>
            <a:off x="9943386" y="3022759"/>
            <a:ext cx="2468880"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Ví Dụ</a:t>
            </a:r>
            <a:endParaRPr lang="en-US" sz="1900" dirty="0"/>
          </a:p>
        </p:txBody>
      </p:sp>
      <p:sp>
        <p:nvSpPr>
          <p:cNvPr id="8" name="Text 5"/>
          <p:cNvSpPr/>
          <p:nvPr/>
        </p:nvSpPr>
        <p:spPr>
          <a:xfrm>
            <a:off x="9943386" y="3479483"/>
            <a:ext cx="3822978" cy="395049"/>
          </a:xfrm>
          <a:prstGeom prst="rect">
            <a:avLst/>
          </a:prstGeom>
          <a:noFill/>
          <a:ln/>
        </p:spPr>
        <p:txBody>
          <a:bodyPr wrap="non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Bạn có khỏe không?</a:t>
            </a:r>
            <a:endParaRPr lang="en-US" sz="1900" dirty="0"/>
          </a:p>
        </p:txBody>
      </p:sp>
      <p:pic>
        <p:nvPicPr>
          <p:cNvPr id="9" name="Image 1" descr="preencoded.png">    </p:cNvPr>
          <p:cNvPicPr>
            <a:picLocks noChangeAspect="1"/>
          </p:cNvPicPr>
          <p:nvPr/>
        </p:nvPicPr>
        <p:blipFill>
          <a:blip r:embed="rId2"/>
          <a:stretch>
            <a:fillRect/>
          </a:stretch>
        </p:blipFill>
        <p:spPr>
          <a:xfrm>
            <a:off x="5057299" y="2412325"/>
            <a:ext cx="4515803" cy="4515803"/>
          </a:xfrm>
          <a:prstGeom prst="rect">
            <a:avLst/>
          </a:prstGeom>
        </p:spPr>
      </p:pic>
      <p:sp>
        <p:nvSpPr>
          <p:cNvPr id="10" name="Text 6"/>
          <p:cNvSpPr/>
          <p:nvPr/>
        </p:nvSpPr>
        <p:spPr>
          <a:xfrm>
            <a:off x="8144351" y="3226832"/>
            <a:ext cx="369332" cy="461724"/>
          </a:xfrm>
          <a:prstGeom prst="rect">
            <a:avLst/>
          </a:prstGeom>
          <a:noFill/>
          <a:ln/>
        </p:spPr>
        <p:txBody>
          <a:bodyPr wrap="none" lIns="0" tIns="0" rIns="0" bIns="0" rtlCol="0" anchor="t"/>
          <a:lstStyle/>
          <a:p>
            <a:pPr indent="0" marL="0">
              <a:lnSpc>
                <a:spcPts val="4650"/>
              </a:lnSpc>
              <a:buNone/>
            </a:pPr>
            <a:r>
              <a:rPr lang="en-US" sz="2900" dirty="0">
                <a:solidFill>
                  <a:srgbClr val="383838"/>
                </a:solidFill>
                <a:latin typeface="Patrick Hand" pitchFamily="34" charset="0"/>
                <a:ea typeface="Patrick Hand" pitchFamily="34" charset="-122"/>
                <a:cs typeface="Patrick Hand" pitchFamily="34" charset="-120"/>
              </a:rPr>
              <a:t>2</a:t>
            </a:r>
            <a:endParaRPr lang="en-US" sz="2900" dirty="0"/>
          </a:p>
        </p:txBody>
      </p:sp>
      <p:sp>
        <p:nvSpPr>
          <p:cNvPr id="11" name="Text 7"/>
          <p:cNvSpPr/>
          <p:nvPr/>
        </p:nvSpPr>
        <p:spPr>
          <a:xfrm>
            <a:off x="9943386" y="5465802"/>
            <a:ext cx="2468880"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Lưu Ý</a:t>
            </a:r>
            <a:endParaRPr lang="en-US" sz="1900" dirty="0"/>
          </a:p>
        </p:txBody>
      </p:sp>
      <p:sp>
        <p:nvSpPr>
          <p:cNvPr id="12" name="Text 8"/>
          <p:cNvSpPr/>
          <p:nvPr/>
        </p:nvSpPr>
        <p:spPr>
          <a:xfrm>
            <a:off x="9943386" y="5922526"/>
            <a:ext cx="3822978" cy="395049"/>
          </a:xfrm>
          <a:prstGeom prst="rect">
            <a:avLst/>
          </a:prstGeom>
          <a:noFill/>
          <a:ln/>
        </p:spPr>
        <p:txBody>
          <a:bodyPr wrap="non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Đặt ở cuối câu hỏi.</a:t>
            </a:r>
            <a:endParaRPr lang="en-US" sz="1900" dirty="0"/>
          </a:p>
        </p:txBody>
      </p:sp>
      <p:pic>
        <p:nvPicPr>
          <p:cNvPr id="13" name="Image 2" descr="preencoded.png">    </p:cNvPr>
          <p:cNvPicPr>
            <a:picLocks noChangeAspect="1"/>
          </p:cNvPicPr>
          <p:nvPr/>
        </p:nvPicPr>
        <p:blipFill>
          <a:blip r:embed="rId3"/>
          <a:stretch>
            <a:fillRect/>
          </a:stretch>
        </p:blipFill>
        <p:spPr>
          <a:xfrm>
            <a:off x="5057299" y="2412325"/>
            <a:ext cx="4515803" cy="4515803"/>
          </a:xfrm>
          <a:prstGeom prst="rect">
            <a:avLst/>
          </a:prstGeom>
        </p:spPr>
      </p:pic>
      <p:sp>
        <p:nvSpPr>
          <p:cNvPr id="14" name="Text 9"/>
          <p:cNvSpPr/>
          <p:nvPr/>
        </p:nvSpPr>
        <p:spPr>
          <a:xfrm>
            <a:off x="7673697" y="5923598"/>
            <a:ext cx="369332" cy="461724"/>
          </a:xfrm>
          <a:prstGeom prst="rect">
            <a:avLst/>
          </a:prstGeom>
          <a:noFill/>
          <a:ln/>
        </p:spPr>
        <p:txBody>
          <a:bodyPr wrap="none" lIns="0" tIns="0" rIns="0" bIns="0" rtlCol="0" anchor="t"/>
          <a:lstStyle/>
          <a:p>
            <a:pPr indent="0" marL="0">
              <a:lnSpc>
                <a:spcPts val="4650"/>
              </a:lnSpc>
              <a:buNone/>
            </a:pPr>
            <a:r>
              <a:rPr lang="en-US" sz="2900" dirty="0">
                <a:solidFill>
                  <a:srgbClr val="383838"/>
                </a:solidFill>
                <a:latin typeface="Patrick Hand" pitchFamily="34" charset="0"/>
                <a:ea typeface="Patrick Hand" pitchFamily="34" charset="-122"/>
                <a:cs typeface="Patrick Hand" pitchFamily="34" charset="-120"/>
              </a:rPr>
              <a:t>3</a:t>
            </a:r>
            <a:endParaRPr lang="en-US" sz="2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4037" y="2596158"/>
            <a:ext cx="4937760" cy="617101"/>
          </a:xfrm>
          <a:prstGeom prst="rect">
            <a:avLst/>
          </a:prstGeom>
          <a:noFill/>
          <a:ln/>
        </p:spPr>
        <p:txBody>
          <a:bodyPr wrap="none" lIns="0" tIns="0" rIns="0" bIns="0" rtlCol="0" anchor="t"/>
          <a:lstStyle/>
          <a:p>
            <a:pPr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Vận Dụng Thực Tế</a:t>
            </a:r>
            <a:endParaRPr lang="en-US" sz="3850" dirty="0"/>
          </a:p>
        </p:txBody>
      </p:sp>
      <p:pic>
        <p:nvPicPr>
          <p:cNvPr id="4" name="Image 1" descr="preencoded.png">    </p:cNvPr>
          <p:cNvPicPr>
            <a:picLocks noChangeAspect="1"/>
          </p:cNvPicPr>
          <p:nvPr/>
        </p:nvPicPr>
        <p:blipFill>
          <a:blip r:embed="rId2"/>
          <a:stretch>
            <a:fillRect/>
          </a:stretch>
        </p:blipFill>
        <p:spPr>
          <a:xfrm>
            <a:off x="864037" y="3583543"/>
            <a:ext cx="556260" cy="556260"/>
          </a:xfrm>
          <a:prstGeom prst="rect">
            <a:avLst/>
          </a:prstGeom>
        </p:spPr>
      </p:pic>
      <p:sp>
        <p:nvSpPr>
          <p:cNvPr id="5" name="Text 1"/>
          <p:cNvSpPr/>
          <p:nvPr/>
        </p:nvSpPr>
        <p:spPr>
          <a:xfrm>
            <a:off x="864037" y="4386620"/>
            <a:ext cx="2225040"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Tìm Từ</a:t>
            </a:r>
            <a:endParaRPr lang="en-US" sz="1900" dirty="0"/>
          </a:p>
        </p:txBody>
      </p:sp>
      <p:sp>
        <p:nvSpPr>
          <p:cNvPr id="6" name="Text 2"/>
          <p:cNvSpPr/>
          <p:nvPr/>
        </p:nvSpPr>
        <p:spPr>
          <a:xfrm>
            <a:off x="864037" y="4843343"/>
            <a:ext cx="2225040" cy="395049"/>
          </a:xfrm>
          <a:prstGeom prst="rect">
            <a:avLst/>
          </a:prstGeom>
          <a:noFill/>
          <a:ln/>
        </p:spPr>
        <p:txBody>
          <a:bodyPr wrap="non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Tìm thêm từ chỉ loài vật.</a:t>
            </a:r>
            <a:endParaRPr lang="en-US" sz="1900" dirty="0"/>
          </a:p>
        </p:txBody>
      </p:sp>
      <p:pic>
        <p:nvPicPr>
          <p:cNvPr id="7" name="Image 2" descr="preencoded.png">    </p:cNvPr>
          <p:cNvPicPr>
            <a:picLocks noChangeAspect="1"/>
          </p:cNvPicPr>
          <p:nvPr/>
        </p:nvPicPr>
        <p:blipFill>
          <a:blip r:embed="rId3"/>
          <a:stretch>
            <a:fillRect/>
          </a:stretch>
        </p:blipFill>
        <p:spPr>
          <a:xfrm>
            <a:off x="3459361" y="3583543"/>
            <a:ext cx="556260" cy="556260"/>
          </a:xfrm>
          <a:prstGeom prst="rect">
            <a:avLst/>
          </a:prstGeom>
        </p:spPr>
      </p:pic>
      <p:sp>
        <p:nvSpPr>
          <p:cNvPr id="8" name="Text 3"/>
          <p:cNvSpPr/>
          <p:nvPr/>
        </p:nvSpPr>
        <p:spPr>
          <a:xfrm>
            <a:off x="3459361" y="4386620"/>
            <a:ext cx="2225159"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Nơi Sống</a:t>
            </a:r>
            <a:endParaRPr lang="en-US" sz="1900" dirty="0"/>
          </a:p>
        </p:txBody>
      </p:sp>
      <p:sp>
        <p:nvSpPr>
          <p:cNvPr id="9" name="Text 4"/>
          <p:cNvSpPr/>
          <p:nvPr/>
        </p:nvSpPr>
        <p:spPr>
          <a:xfrm>
            <a:off x="3459361" y="4843343"/>
            <a:ext cx="2225159" cy="790099"/>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Nói về nơi sống của chúng.</a:t>
            </a:r>
            <a:endParaRPr lang="en-US" sz="1900" dirty="0"/>
          </a:p>
        </p:txBody>
      </p:sp>
      <p:pic>
        <p:nvPicPr>
          <p:cNvPr id="10" name="Image 3" descr="preencoded.png">    </p:cNvPr>
          <p:cNvPicPr>
            <a:picLocks noChangeAspect="1"/>
          </p:cNvPicPr>
          <p:nvPr/>
        </p:nvPicPr>
        <p:blipFill>
          <a:blip r:embed="rId4"/>
          <a:stretch>
            <a:fillRect/>
          </a:stretch>
        </p:blipFill>
        <p:spPr>
          <a:xfrm>
            <a:off x="6054804" y="3583543"/>
            <a:ext cx="556260" cy="556260"/>
          </a:xfrm>
          <a:prstGeom prst="rect">
            <a:avLst/>
          </a:prstGeom>
        </p:spPr>
      </p:pic>
      <p:sp>
        <p:nvSpPr>
          <p:cNvPr id="11" name="Text 5"/>
          <p:cNvSpPr/>
          <p:nvPr/>
        </p:nvSpPr>
        <p:spPr>
          <a:xfrm>
            <a:off x="6054804" y="4386620"/>
            <a:ext cx="2225040"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Chia Sẻ</a:t>
            </a:r>
            <a:endParaRPr lang="en-US" sz="1900" dirty="0"/>
          </a:p>
        </p:txBody>
      </p:sp>
      <p:sp>
        <p:nvSpPr>
          <p:cNvPr id="12" name="Text 6"/>
          <p:cNvSpPr/>
          <p:nvPr/>
        </p:nvSpPr>
        <p:spPr>
          <a:xfrm>
            <a:off x="6054804" y="4843343"/>
            <a:ext cx="2225040" cy="395049"/>
          </a:xfrm>
          <a:prstGeom prst="rect">
            <a:avLst/>
          </a:prstGeom>
          <a:noFill/>
          <a:ln/>
        </p:spPr>
        <p:txBody>
          <a:bodyPr wrap="non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Chia sẻ với cả lớp.</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3086100"/>
          </a:xfrm>
          <a:prstGeom prst="rect">
            <a:avLst/>
          </a:prstGeom>
        </p:spPr>
      </p:pic>
      <p:sp>
        <p:nvSpPr>
          <p:cNvPr id="3" name="Text 0"/>
          <p:cNvSpPr/>
          <p:nvPr/>
        </p:nvSpPr>
        <p:spPr>
          <a:xfrm>
            <a:off x="864037" y="4966573"/>
            <a:ext cx="4937760" cy="617101"/>
          </a:xfrm>
          <a:prstGeom prst="rect">
            <a:avLst/>
          </a:prstGeom>
          <a:noFill/>
          <a:ln/>
        </p:spPr>
        <p:txBody>
          <a:bodyPr wrap="none" lIns="0" tIns="0" rIns="0" bIns="0" rtlCol="0" anchor="t"/>
          <a:lstStyle/>
          <a:p>
            <a:pPr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Tổng Kết</a:t>
            </a:r>
            <a:endParaRPr lang="en-US" sz="3850" dirty="0"/>
          </a:p>
        </p:txBody>
      </p:sp>
      <p:sp>
        <p:nvSpPr>
          <p:cNvPr id="4" name="Text 1"/>
          <p:cNvSpPr/>
          <p:nvPr/>
        </p:nvSpPr>
        <p:spPr>
          <a:xfrm>
            <a:off x="864037" y="5953958"/>
            <a:ext cx="12902327" cy="395049"/>
          </a:xfrm>
          <a:prstGeom prst="rect">
            <a:avLst/>
          </a:prstGeom>
          <a:noFill/>
          <a:ln/>
        </p:spPr>
        <p:txBody>
          <a:bodyPr wrap="non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Hôm nay, chúng ta đã học thêm nhiều từ mới về các loài vật. Các em cũng đã biết cách sử dụng dấu chấm và dấu chấm hỏi.</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2025-03-12T16:27:18Z</dcterms:created>
  <dcterms:modified xsi:type="dcterms:W3CDTF">2025-03-12T16:27:18Z</dcterms:modified>
</cp:coreProperties>
</file>