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63" r:id="rId2"/>
    <p:sldId id="292" r:id="rId3"/>
    <p:sldId id="306" r:id="rId4"/>
    <p:sldId id="305" r:id="rId5"/>
    <p:sldId id="294" r:id="rId6"/>
    <p:sldId id="295" r:id="rId7"/>
    <p:sldId id="298" r:id="rId8"/>
    <p:sldId id="299" r:id="rId9"/>
    <p:sldId id="303" r:id="rId10"/>
    <p:sldId id="302" r:id="rId11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C5FCD"/>
    <a:srgbClr val="6456CA"/>
    <a:srgbClr val="F36831"/>
    <a:srgbClr val="FF0066"/>
    <a:srgbClr val="A285D5"/>
    <a:srgbClr val="F90B4F"/>
    <a:srgbClr val="FF3300"/>
    <a:srgbClr val="4F2270"/>
    <a:srgbClr val="796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2" autoAdjust="0"/>
  </p:normalViewPr>
  <p:slideViewPr>
    <p:cSldViewPr snapToGrid="0">
      <p:cViewPr varScale="1">
        <p:scale>
          <a:sx n="78" d="100"/>
          <a:sy n="78" d="100"/>
        </p:scale>
        <p:origin x="162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481A1-60AA-4917-A833-199C04CC4600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2DBA7-C6DB-433F-9961-C6C71CCD0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6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2DBA7-C6DB-433F-9961-C6C71CCD08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7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EF58-86FC-4F31-8E99-7DE21A758325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8D625-471B-403A-82ED-0045155A415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117080" y="6477000"/>
            <a:ext cx="3063240" cy="381000"/>
          </a:xfrm>
          <a:prstGeom prst="rect">
            <a:avLst/>
          </a:prstGeom>
          <a:solidFill>
            <a:srgbClr val="5F2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06845" y="533787"/>
            <a:ext cx="4887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2" name="Con Gà Trống Gáy Ò Ó O - Nhạc Thiếu Nhi Hoạt Hình Vui Nhộ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07" y="1082842"/>
            <a:ext cx="9411409" cy="5289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3947" y="2338136"/>
            <a:ext cx="653715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giữ và bảo quản sản phẩm cho tiết 2</a:t>
            </a:r>
          </a:p>
          <a:p>
            <a:pPr>
              <a:defRPr/>
            </a:pPr>
            <a:r>
              <a:rPr lang="en-GB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đồ dùng học tập cho tiết học sau.</a:t>
            </a:r>
            <a:endParaRPr lang="en-US" altLang="en-US" sz="28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708149" y="978568"/>
            <a:ext cx="1908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en-US" altLang="en-US" sz="4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1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752600" y="762000"/>
            <a:ext cx="586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38199" y="1716088"/>
            <a:ext cx="7162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Inflat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: ĐỒ CHƠI – ĐỒ DÙNG HỌC TẬP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1081" y="2439343"/>
            <a:ext cx="64299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cap="all">
                <a:solidFill>
                  <a:srgbClr val="F90B4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: Con gà ngộ nghĩnh</a:t>
            </a:r>
            <a:endParaRPr lang="en-US" sz="3600" b="1" cap="all" dirty="0">
              <a:solidFill>
                <a:srgbClr val="F90B4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7-Point Star 5"/>
          <p:cNvSpPr/>
          <p:nvPr/>
        </p:nvSpPr>
        <p:spPr>
          <a:xfrm>
            <a:off x="3441032" y="3441032"/>
            <a:ext cx="2237874" cy="1395663"/>
          </a:xfrm>
          <a:prstGeom prst="star7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599" y="566850"/>
            <a:ext cx="6375242" cy="5500469"/>
          </a:xfrm>
          <a:prstGeom prst="rect">
            <a:avLst/>
          </a:prstGeom>
        </p:spPr>
      </p:pic>
      <p:pic>
        <p:nvPicPr>
          <p:cNvPr id="1026" name="Picture 2" descr="http://sachthietbigiaoduc.vn/public/1/Books/6510/12945/HF_343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64" y="949637"/>
            <a:ext cx="6375242" cy="3797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199145" y="39900"/>
            <a:ext cx="2459038" cy="400109"/>
          </a:xfrm>
          <a:prstGeom prst="homePlat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5979" y="6092841"/>
            <a:ext cx="495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có những bộ phận nào?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19158" y="5144124"/>
            <a:ext cx="3863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Kể tên các con gà?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04" y="542326"/>
            <a:ext cx="6375242" cy="5500469"/>
          </a:xfrm>
          <a:prstGeom prst="rect">
            <a:avLst/>
          </a:prstGeom>
        </p:spPr>
      </p:pic>
      <p:grpSp>
        <p:nvGrpSpPr>
          <p:cNvPr id="1041" name="Group 1040"/>
          <p:cNvGrpSpPr/>
          <p:nvPr/>
        </p:nvGrpSpPr>
        <p:grpSpPr>
          <a:xfrm>
            <a:off x="6520567" y="197518"/>
            <a:ext cx="2122435" cy="1083379"/>
            <a:chOff x="6520567" y="197518"/>
            <a:chExt cx="2122435" cy="1083379"/>
          </a:xfrm>
        </p:grpSpPr>
        <p:sp>
          <p:nvSpPr>
            <p:cNvPr id="7" name="TextBox 6"/>
            <p:cNvSpPr txBox="1"/>
            <p:nvPr/>
          </p:nvSpPr>
          <p:spPr>
            <a:xfrm>
              <a:off x="7803906" y="197518"/>
              <a:ext cx="839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</a:p>
          </p:txBody>
        </p:sp>
        <p:cxnSp>
          <p:nvCxnSpPr>
            <p:cNvPr id="16" name="Straight Arrow Connector 15"/>
            <p:cNvCxnSpPr>
              <a:endCxn id="1025" idx="7"/>
            </p:cNvCxnSpPr>
            <p:nvPr/>
          </p:nvCxnSpPr>
          <p:spPr>
            <a:xfrm flipH="1">
              <a:off x="7116161" y="356441"/>
              <a:ext cx="847723" cy="421117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" name="Oval 1024"/>
            <p:cNvSpPr/>
            <p:nvPr/>
          </p:nvSpPr>
          <p:spPr>
            <a:xfrm>
              <a:off x="6520567" y="691199"/>
              <a:ext cx="697782" cy="589698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3" name="Group 1042"/>
          <p:cNvGrpSpPr/>
          <p:nvPr/>
        </p:nvGrpSpPr>
        <p:grpSpPr>
          <a:xfrm>
            <a:off x="3835231" y="1332349"/>
            <a:ext cx="3095482" cy="2787159"/>
            <a:chOff x="3835231" y="1332349"/>
            <a:chExt cx="3095482" cy="2787159"/>
          </a:xfrm>
        </p:grpSpPr>
        <p:grpSp>
          <p:nvGrpSpPr>
            <p:cNvPr id="28" name="Group 27"/>
            <p:cNvGrpSpPr/>
            <p:nvPr/>
          </p:nvGrpSpPr>
          <p:grpSpPr>
            <a:xfrm>
              <a:off x="3835231" y="1332349"/>
              <a:ext cx="1297882" cy="1178075"/>
              <a:chOff x="3835230" y="1332349"/>
              <a:chExt cx="1323190" cy="121447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835230" y="1332349"/>
                <a:ext cx="1323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THÂN</a:t>
                </a:r>
              </a:p>
            </p:txBody>
          </p:sp>
          <p:cxnSp>
            <p:nvCxnSpPr>
              <p:cNvPr id="9" name="Straight Arrow Connector 8"/>
              <p:cNvCxnSpPr>
                <a:stCxn id="12" idx="2"/>
              </p:cNvCxnSpPr>
              <p:nvPr/>
            </p:nvCxnSpPr>
            <p:spPr>
              <a:xfrm>
                <a:off x="4496825" y="1701681"/>
                <a:ext cx="548511" cy="84514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Oval 34"/>
            <p:cNvSpPr/>
            <p:nvPr/>
          </p:nvSpPr>
          <p:spPr>
            <a:xfrm rot="19754320">
              <a:off x="3838139" y="2341631"/>
              <a:ext cx="3092574" cy="177787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B050"/>
                  </a:solidFill>
                </a:ln>
              </a:endParaRPr>
            </a:p>
          </p:txBody>
        </p:sp>
      </p:grpSp>
      <p:grpSp>
        <p:nvGrpSpPr>
          <p:cNvPr id="1044" name="Group 1043"/>
          <p:cNvGrpSpPr/>
          <p:nvPr/>
        </p:nvGrpSpPr>
        <p:grpSpPr>
          <a:xfrm>
            <a:off x="4193207" y="2878333"/>
            <a:ext cx="3632074" cy="1369588"/>
            <a:chOff x="4193207" y="2878333"/>
            <a:chExt cx="3683057" cy="1369588"/>
          </a:xfrm>
        </p:grpSpPr>
        <p:grpSp>
          <p:nvGrpSpPr>
            <p:cNvPr id="31" name="Group 30"/>
            <p:cNvGrpSpPr/>
            <p:nvPr/>
          </p:nvGrpSpPr>
          <p:grpSpPr>
            <a:xfrm>
              <a:off x="5626751" y="3638756"/>
              <a:ext cx="2249513" cy="609165"/>
              <a:chOff x="5045336" y="3500972"/>
              <a:chExt cx="2788016" cy="83386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6751779" y="3829271"/>
                <a:ext cx="1081573" cy="505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CÁNH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5045336" y="3500972"/>
                <a:ext cx="2043953" cy="326631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7" name="Chord 1026"/>
            <p:cNvSpPr/>
            <p:nvPr/>
          </p:nvSpPr>
          <p:spPr>
            <a:xfrm rot="13721422">
              <a:off x="4688149" y="2383391"/>
              <a:ext cx="1021846" cy="2011730"/>
            </a:xfrm>
            <a:prstGeom prst="chord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5" name="Group 1044"/>
          <p:cNvGrpSpPr/>
          <p:nvPr/>
        </p:nvGrpSpPr>
        <p:grpSpPr>
          <a:xfrm>
            <a:off x="193038" y="2014794"/>
            <a:ext cx="3862539" cy="2160773"/>
            <a:chOff x="193038" y="2014794"/>
            <a:chExt cx="3862539" cy="2160773"/>
          </a:xfrm>
        </p:grpSpPr>
        <p:grpSp>
          <p:nvGrpSpPr>
            <p:cNvPr id="29" name="Group 28"/>
            <p:cNvGrpSpPr/>
            <p:nvPr/>
          </p:nvGrpSpPr>
          <p:grpSpPr>
            <a:xfrm>
              <a:off x="193038" y="2212737"/>
              <a:ext cx="1668035" cy="635579"/>
              <a:chOff x="237036" y="2212737"/>
              <a:chExt cx="2506164" cy="635579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237036" y="2212737"/>
                <a:ext cx="13231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ĐUÔI</a:t>
                </a: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1054249" y="2582069"/>
                <a:ext cx="1688951" cy="266247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1" name="Trapezoid 1030"/>
            <p:cNvSpPr/>
            <p:nvPr/>
          </p:nvSpPr>
          <p:spPr>
            <a:xfrm rot="6093017">
              <a:off x="1857656" y="1977646"/>
              <a:ext cx="2160773" cy="2235069"/>
            </a:xfrm>
            <a:prstGeom prst="trapezoid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2" name="Group 1041"/>
          <p:cNvGrpSpPr/>
          <p:nvPr/>
        </p:nvGrpSpPr>
        <p:grpSpPr>
          <a:xfrm>
            <a:off x="5885872" y="1175695"/>
            <a:ext cx="2956914" cy="1356390"/>
            <a:chOff x="5885872" y="1175695"/>
            <a:chExt cx="2956914" cy="1356390"/>
          </a:xfrm>
        </p:grpSpPr>
        <p:sp>
          <p:nvSpPr>
            <p:cNvPr id="1034" name="Trapezoid 1033"/>
            <p:cNvSpPr/>
            <p:nvPr/>
          </p:nvSpPr>
          <p:spPr>
            <a:xfrm rot="1179083">
              <a:off x="5885872" y="1175695"/>
              <a:ext cx="1225749" cy="1162475"/>
            </a:xfrm>
            <a:prstGeom prst="trapezoid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TextBox 1034"/>
            <p:cNvSpPr txBox="1"/>
            <p:nvPr/>
          </p:nvSpPr>
          <p:spPr>
            <a:xfrm>
              <a:off x="7928386" y="2151529"/>
              <a:ext cx="914400" cy="380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</a:p>
          </p:txBody>
        </p:sp>
        <p:cxnSp>
          <p:nvCxnSpPr>
            <p:cNvPr id="1037" name="Straight Arrow Connector 1036"/>
            <p:cNvCxnSpPr/>
            <p:nvPr/>
          </p:nvCxnSpPr>
          <p:spPr>
            <a:xfrm flipH="1" flipV="1">
              <a:off x="6884894" y="1907455"/>
              <a:ext cx="1312433" cy="454701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8" name="Group 1047"/>
          <p:cNvGrpSpPr/>
          <p:nvPr/>
        </p:nvGrpSpPr>
        <p:grpSpPr>
          <a:xfrm>
            <a:off x="1905773" y="4251749"/>
            <a:ext cx="3588636" cy="1475675"/>
            <a:chOff x="1744352" y="4582719"/>
            <a:chExt cx="3741662" cy="1253346"/>
          </a:xfrm>
        </p:grpSpPr>
        <p:grpSp>
          <p:nvGrpSpPr>
            <p:cNvPr id="30" name="Group 29"/>
            <p:cNvGrpSpPr/>
            <p:nvPr/>
          </p:nvGrpSpPr>
          <p:grpSpPr>
            <a:xfrm>
              <a:off x="1744352" y="4858226"/>
              <a:ext cx="3506653" cy="456632"/>
              <a:chOff x="1744352" y="4858226"/>
              <a:chExt cx="3506653" cy="45663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744352" y="4858226"/>
                <a:ext cx="1323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CHÂN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2743200" y="5042892"/>
                <a:ext cx="2507805" cy="271966"/>
                <a:chOff x="2830857" y="5042892"/>
                <a:chExt cx="2420148" cy="271966"/>
              </a:xfrm>
            </p:grpSpPr>
            <p:cxnSp>
              <p:nvCxnSpPr>
                <p:cNvPr id="22" name="Straight Arrow Connector 21"/>
                <p:cNvCxnSpPr/>
                <p:nvPr/>
              </p:nvCxnSpPr>
              <p:spPr>
                <a:xfrm>
                  <a:off x="2830857" y="5042892"/>
                  <a:ext cx="2420148" cy="101232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2830857" y="5042892"/>
                  <a:ext cx="1785428" cy="271966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46" name="Group 1045"/>
            <p:cNvGrpSpPr/>
            <p:nvPr/>
          </p:nvGrpSpPr>
          <p:grpSpPr>
            <a:xfrm>
              <a:off x="2750895" y="4582719"/>
              <a:ext cx="2735119" cy="1253346"/>
              <a:chOff x="2750895" y="4582719"/>
              <a:chExt cx="2735119" cy="1253346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2750895" y="5067416"/>
                <a:ext cx="2507805" cy="271966"/>
                <a:chOff x="2830857" y="5042892"/>
                <a:chExt cx="2420148" cy="271966"/>
              </a:xfrm>
            </p:grpSpPr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2830857" y="5042892"/>
                  <a:ext cx="2420148" cy="101232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2830857" y="5042892"/>
                  <a:ext cx="1785428" cy="271966"/>
                </a:xfrm>
                <a:prstGeom prst="straightConnector1">
                  <a:avLst/>
                </a:prstGeom>
                <a:ln w="28575">
                  <a:solidFill>
                    <a:srgbClr val="0000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rapezoid 70"/>
              <p:cNvSpPr/>
              <p:nvPr/>
            </p:nvSpPr>
            <p:spPr>
              <a:xfrm rot="650951">
                <a:off x="4711044" y="4631917"/>
                <a:ext cx="180665" cy="1204148"/>
              </a:xfrm>
              <a:prstGeom prst="trapezoid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rapezoid 71"/>
              <p:cNvSpPr/>
              <p:nvPr/>
            </p:nvSpPr>
            <p:spPr>
              <a:xfrm rot="20626793">
                <a:off x="5238390" y="4582719"/>
                <a:ext cx="247624" cy="1252203"/>
              </a:xfrm>
              <a:prstGeom prst="trapezoid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432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4"/>
          <p:cNvSpPr/>
          <p:nvPr/>
        </p:nvSpPr>
        <p:spPr>
          <a:xfrm>
            <a:off x="77677" y="125364"/>
            <a:ext cx="2254624" cy="385482"/>
          </a:xfrm>
          <a:prstGeom prst="homePlat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pic>
        <p:nvPicPr>
          <p:cNvPr id="1028" name="Picture 4" descr="http://sachthietbigiaoduc.vn/public/1/Books/6510/12945/HF_34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72" y="671172"/>
            <a:ext cx="6784349" cy="433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32300" y="5339056"/>
            <a:ext cx="5821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Bộ phận đó gần giống với hình gì?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2301" y="5899492"/>
            <a:ext cx="4809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i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Con gà được làm bằng vật liệu gì?</a:t>
            </a:r>
            <a:endParaRPr lang="en-US" sz="2400" b="1" i="1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7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360225" y="102539"/>
            <a:ext cx="4724400" cy="463550"/>
          </a:xfrm>
          <a:prstGeom prst="homePlat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– KĨ NĂNG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84626" y="102539"/>
            <a:ext cx="2702858" cy="463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hình con gà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60225" y="786714"/>
            <a:ext cx="4198583" cy="3176712"/>
            <a:chOff x="360225" y="786714"/>
            <a:chExt cx="4198583" cy="31767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225" y="786714"/>
              <a:ext cx="4198583" cy="2473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360225" y="3317095"/>
              <a:ext cx="40800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Bước 1: </a:t>
              </a: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Gấp đôi giấy, vẽ và cắt theo nét tạo thân gà.</a:t>
              </a:r>
              <a:endParaRPr lang="en-US" sz="16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53510" y="654566"/>
            <a:ext cx="3845858" cy="3298594"/>
            <a:chOff x="4953510" y="654566"/>
            <a:chExt cx="3845858" cy="32985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5344" y="654566"/>
              <a:ext cx="3382191" cy="2661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4953510" y="3306829"/>
              <a:ext cx="384585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Bước 2: </a:t>
              </a: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Cắt hình tạo các bộ phận bên ngoài của gà.</a:t>
              </a:r>
              <a:endParaRPr lang="en-US" sz="16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75310" y="3944027"/>
            <a:ext cx="4784395" cy="2835358"/>
            <a:chOff x="2275310" y="3944027"/>
            <a:chExt cx="4784395" cy="28353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9149" y="3944027"/>
              <a:ext cx="3719318" cy="2491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2275310" y="6410053"/>
              <a:ext cx="47843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Bước 3: </a:t>
              </a: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Dán các bộ phận lên thân tạo hình gà.</a:t>
              </a:r>
              <a:endParaRPr lang="en-US" sz="16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7834" y="5889376"/>
            <a:ext cx="3845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sz="2000" b="1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thể tạo hình con gà bằng cách gấp và cắt, dán giấy.</a:t>
            </a:r>
            <a:endParaRPr lang="en-US" sz="2000" b="1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 gà ngộ nghĩnh (T32.33-K1) - Knga-Cacanh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544" y="800100"/>
            <a:ext cx="8719888" cy="493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8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9000" r="2000" b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348193" y="283012"/>
            <a:ext cx="3995207" cy="463550"/>
          </a:xfrm>
          <a:prstGeom prst="homePlat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 – SÁNG TẠO</a:t>
            </a:r>
          </a:p>
        </p:txBody>
      </p:sp>
      <p:sp>
        <p:nvSpPr>
          <p:cNvPr id="7" name="Rectangle 6"/>
          <p:cNvSpPr/>
          <p:nvPr/>
        </p:nvSpPr>
        <p:spPr>
          <a:xfrm>
            <a:off x="1961148" y="2514599"/>
            <a:ext cx="59796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Em định tạo hình gà mái, gà trống hay gà con?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Con gà đó có những màu gì?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GB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Em lựa chọn giấy màu gì làm thân gà? Giấy màu nào làm đầu, cổ, cánh, đuôi gà?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28950" y="134938"/>
            <a:ext cx="2778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98" y="1164472"/>
            <a:ext cx="2924175" cy="215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51" y="1164472"/>
            <a:ext cx="2787668" cy="2148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378" y="836862"/>
            <a:ext cx="2776868" cy="3314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98" y="3922958"/>
            <a:ext cx="2913511" cy="2148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135" y="4278057"/>
            <a:ext cx="2747432" cy="22143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493" y="3683978"/>
            <a:ext cx="2793248" cy="2387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32548" y="1925053"/>
            <a:ext cx="543827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con gà từ giấy thủ công theo ý thích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97&quot;&gt;&lt;/object&gt;&lt;object type=&quot;2&quot; unique_id=&quot;10098&quot;&gt;&lt;object type=&quot;3&quot; unique_id=&quot;10099&quot;&gt;&lt;property id=&quot;20148&quot; value=&quot;5&quot;/&gt;&lt;property id=&quot;20300&quot; value=&quot;Slide 1&quot;/&gt;&lt;property id=&quot;20307&quot; value=&quot;257&quot;/&gt;&lt;/object&gt;&lt;object type=&quot;3&quot; unique_id=&quot;10100&quot;&gt;&lt;property id=&quot;20148&quot; value=&quot;5&quot;/&gt;&lt;property id=&quot;20300&quot; value=&quot;Slide 2&quot;/&gt;&lt;property id=&quot;20307&quot; value=&quot;256&quot;/&gt;&lt;/object&gt;&lt;object type=&quot;3&quot; unique_id=&quot;10113&quot;&gt;&lt;property id=&quot;20148&quot; value=&quot;5&quot;/&gt;&lt;property id=&quot;20300&quot; value=&quot;Slide 3&quot;/&gt;&lt;property id=&quot;20307&quot; value=&quot;258&quot;/&gt;&lt;/object&gt;&lt;object type=&quot;3&quot; unique_id=&quot;10154&quot;&gt;&lt;property id=&quot;20148&quot; value=&quot;5&quot;/&gt;&lt;property id=&quot;20300&quot; value=&quot;Slide 4&quot;/&gt;&lt;property id=&quot;20307&quot; value=&quot;259&quot;/&gt;&lt;/object&gt;&lt;object type=&quot;3&quot; unique_id=&quot;10185&quot;&gt;&lt;property id=&quot;20148&quot; value=&quot;5&quot;/&gt;&lt;property id=&quot;20300&quot; value=&quot;Slide 5&quot;/&gt;&lt;property id=&quot;20307&quot; value=&quot;260&quot;/&gt;&lt;/object&gt;&lt;object type=&quot;3&quot; unique_id=&quot;10186&quot;&gt;&lt;property id=&quot;20148&quot; value=&quot;5&quot;/&gt;&lt;property id=&quot;20300&quot; value=&quot;Slide 6&quot;/&gt;&lt;property id=&quot;20307&quot; value=&quot;261&quot;/&gt;&lt;/object&gt;&lt;object type=&quot;3&quot; unique_id=&quot;10187&quot;&gt;&lt;property id=&quot;20148&quot; value=&quot;5&quot;/&gt;&lt;property id=&quot;20300&quot; value=&quot;Slide 7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238</Words>
  <Application>Microsoft Office PowerPoint</Application>
  <PresentationFormat>On-screen Show (4:3)</PresentationFormat>
  <Paragraphs>33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Sky123.Org</dc:creator>
  <cp:lastModifiedBy>Thuy Bùi Thị</cp:lastModifiedBy>
  <cp:revision>174</cp:revision>
  <dcterms:created xsi:type="dcterms:W3CDTF">2017-09-30T08:09:00Z</dcterms:created>
  <dcterms:modified xsi:type="dcterms:W3CDTF">2025-04-24T07:00:44Z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2EEFD3889635456094222AC261893360</vt:lpwstr>
  </property>
  <property fmtid="{D5CDD505-2E9C-101B-9397-08002B2CF9AE}" pid="3" name="KSOProductBuildVer">
    <vt:lpwstr>1033-11.2.0.11074</vt:lpwstr>
  </property>
</Properties>
</file>