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74"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D4E"/>
    <a:srgbClr val="BEBB45"/>
    <a:srgbClr val="B98847"/>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8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6D96EB-7DBB-4D4B-83A6-C1CB9E0DCBC5}"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4E8FA-7EE1-41A3-B2E3-8536B100A3C6}" type="slidenum">
              <a:rPr lang="en-US" smtClean="0"/>
              <a:t>‹#›</a:t>
            </a:fld>
            <a:endParaRPr lang="en-US"/>
          </a:p>
        </p:txBody>
      </p:sp>
    </p:spTree>
    <p:extLst>
      <p:ext uri="{BB962C8B-B14F-4D97-AF65-F5344CB8AC3E}">
        <p14:creationId xmlns:p14="http://schemas.microsoft.com/office/powerpoint/2010/main" val="88908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D96EB-7DBB-4D4B-83A6-C1CB9E0DCBC5}"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4E8FA-7EE1-41A3-B2E3-8536B100A3C6}" type="slidenum">
              <a:rPr lang="en-US" smtClean="0"/>
              <a:t>‹#›</a:t>
            </a:fld>
            <a:endParaRPr lang="en-US"/>
          </a:p>
        </p:txBody>
      </p:sp>
    </p:spTree>
    <p:extLst>
      <p:ext uri="{BB962C8B-B14F-4D97-AF65-F5344CB8AC3E}">
        <p14:creationId xmlns:p14="http://schemas.microsoft.com/office/powerpoint/2010/main" val="344275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D96EB-7DBB-4D4B-83A6-C1CB9E0DCBC5}"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4E8FA-7EE1-41A3-B2E3-8536B100A3C6}" type="slidenum">
              <a:rPr lang="en-US" smtClean="0"/>
              <a:t>‹#›</a:t>
            </a:fld>
            <a:endParaRPr lang="en-US"/>
          </a:p>
        </p:txBody>
      </p:sp>
    </p:spTree>
    <p:extLst>
      <p:ext uri="{BB962C8B-B14F-4D97-AF65-F5344CB8AC3E}">
        <p14:creationId xmlns:p14="http://schemas.microsoft.com/office/powerpoint/2010/main" val="3951519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982802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D4EFFC"/>
        </a:solidFill>
        <a:effectLst/>
      </p:bgPr>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BB42B104-1F7B-47E3-B464-B31E6CA11F66}"/>
              </a:ext>
            </a:extLst>
          </p:cNvPr>
          <p:cNvSpPr/>
          <p:nvPr userDrawn="1"/>
        </p:nvSpPr>
        <p:spPr>
          <a:xfrm>
            <a:off x="742868" y="652652"/>
            <a:ext cx="3505575" cy="33988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rgbClr val="ABE1FE"/>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216A2C20-46DA-4F84-A60C-9343BBF49682}"/>
              </a:ext>
            </a:extLst>
          </p:cNvPr>
          <p:cNvSpPr/>
          <p:nvPr userDrawn="1"/>
        </p:nvSpPr>
        <p:spPr>
          <a:xfrm>
            <a:off x="337537" y="323567"/>
            <a:ext cx="3505575" cy="33988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40B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4" cy="625713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40BFB6"/>
          </a:solidFill>
          <a:ln>
            <a:solidFill>
              <a:srgbClr val="ABE1F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6" y="-30326"/>
            <a:ext cx="7644934" cy="6088226"/>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ABE1FE"/>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5367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781051" y="-781052"/>
            <a:ext cx="1771652" cy="333375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ABE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3" y="-152400"/>
            <a:ext cx="3549479" cy="1023165"/>
          </a:xfrm>
          <a:prstGeom prst="rect">
            <a:avLst/>
          </a:prstGeom>
          <a:noFill/>
        </p:spPr>
        <p:txBody>
          <a:bodyPr wrap="square" rtlCol="0">
            <a:spAutoFit/>
          </a:bodyPr>
          <a:lstStyle/>
          <a:p>
            <a:pPr>
              <a:lnSpc>
                <a:spcPct val="150000"/>
              </a:lnSpc>
            </a:pPr>
            <a:r>
              <a:rPr lang="vi-VN" sz="4800" dirty="0">
                <a:solidFill>
                  <a:schemeClr val="bg1"/>
                </a:solidFill>
                <a:latin typeface="+mj-lt"/>
              </a:rPr>
              <a:t>KHÁM PHÁ</a:t>
            </a:r>
          </a:p>
        </p:txBody>
      </p:sp>
      <p:sp>
        <p:nvSpPr>
          <p:cNvPr id="7" name="Google Shape;125;p17">
            <a:extLst>
              <a:ext uri="{FF2B5EF4-FFF2-40B4-BE49-F238E27FC236}">
                <a16:creationId xmlns:a16="http://schemas.microsoft.com/office/drawing/2014/main"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ABE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443" t="20457" r="86284" b="73298"/>
          <a:stretch/>
        </p:blipFill>
        <p:spPr bwMode="auto">
          <a:xfrm>
            <a:off x="3355608" y="0"/>
            <a:ext cx="994142" cy="138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70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6D96EB-7DBB-4D4B-83A6-C1CB9E0DCBC5}"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4E8FA-7EE1-41A3-B2E3-8536B100A3C6}" type="slidenum">
              <a:rPr lang="en-US" smtClean="0"/>
              <a:t>‹#›</a:t>
            </a:fld>
            <a:endParaRPr lang="en-US"/>
          </a:p>
        </p:txBody>
      </p:sp>
    </p:spTree>
    <p:extLst>
      <p:ext uri="{BB962C8B-B14F-4D97-AF65-F5344CB8AC3E}">
        <p14:creationId xmlns:p14="http://schemas.microsoft.com/office/powerpoint/2010/main" val="3984845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6D96EB-7DBB-4D4B-83A6-C1CB9E0DCBC5}"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4E8FA-7EE1-41A3-B2E3-8536B100A3C6}" type="slidenum">
              <a:rPr lang="en-US" smtClean="0"/>
              <a:t>‹#›</a:t>
            </a:fld>
            <a:endParaRPr lang="en-US"/>
          </a:p>
        </p:txBody>
      </p:sp>
    </p:spTree>
    <p:extLst>
      <p:ext uri="{BB962C8B-B14F-4D97-AF65-F5344CB8AC3E}">
        <p14:creationId xmlns:p14="http://schemas.microsoft.com/office/powerpoint/2010/main" val="285945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6D96EB-7DBB-4D4B-83A6-C1CB9E0DCBC5}" type="datetimeFigureOut">
              <a:rPr lang="en-US" smtClean="0"/>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4E8FA-7EE1-41A3-B2E3-8536B100A3C6}" type="slidenum">
              <a:rPr lang="en-US" smtClean="0"/>
              <a:t>‹#›</a:t>
            </a:fld>
            <a:endParaRPr lang="en-US"/>
          </a:p>
        </p:txBody>
      </p:sp>
    </p:spTree>
    <p:extLst>
      <p:ext uri="{BB962C8B-B14F-4D97-AF65-F5344CB8AC3E}">
        <p14:creationId xmlns:p14="http://schemas.microsoft.com/office/powerpoint/2010/main" val="75686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6D96EB-7DBB-4D4B-83A6-C1CB9E0DCBC5}" type="datetimeFigureOut">
              <a:rPr lang="en-US" smtClean="0"/>
              <a:t>5/4/2025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4E8FA-7EE1-41A3-B2E3-8536B100A3C6}" type="slidenum">
              <a:rPr lang="en-US" smtClean="0"/>
              <a:t>‹#›</a:t>
            </a:fld>
            <a:endParaRPr lang="en-US"/>
          </a:p>
        </p:txBody>
      </p:sp>
    </p:spTree>
    <p:extLst>
      <p:ext uri="{BB962C8B-B14F-4D97-AF65-F5344CB8AC3E}">
        <p14:creationId xmlns:p14="http://schemas.microsoft.com/office/powerpoint/2010/main" val="83204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6D96EB-7DBB-4D4B-83A6-C1CB9E0DCBC5}" type="datetimeFigureOut">
              <a:rPr lang="en-US" smtClean="0"/>
              <a:t>5/4/2025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4E8FA-7EE1-41A3-B2E3-8536B100A3C6}" type="slidenum">
              <a:rPr lang="en-US" smtClean="0"/>
              <a:t>‹#›</a:t>
            </a:fld>
            <a:endParaRPr lang="en-US"/>
          </a:p>
        </p:txBody>
      </p:sp>
    </p:spTree>
    <p:extLst>
      <p:ext uri="{BB962C8B-B14F-4D97-AF65-F5344CB8AC3E}">
        <p14:creationId xmlns:p14="http://schemas.microsoft.com/office/powerpoint/2010/main" val="302965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96EB-7DBB-4D4B-83A6-C1CB9E0DCBC5}" type="datetimeFigureOut">
              <a:rPr lang="en-US" smtClean="0"/>
              <a:t>5/4/2025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74E8FA-7EE1-41A3-B2E3-8536B100A3C6}" type="slidenum">
              <a:rPr lang="en-US" smtClean="0"/>
              <a:t>‹#›</a:t>
            </a:fld>
            <a:endParaRPr lang="en-US"/>
          </a:p>
        </p:txBody>
      </p:sp>
    </p:spTree>
    <p:extLst>
      <p:ext uri="{BB962C8B-B14F-4D97-AF65-F5344CB8AC3E}">
        <p14:creationId xmlns:p14="http://schemas.microsoft.com/office/powerpoint/2010/main" val="4171884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6D96EB-7DBB-4D4B-83A6-C1CB9E0DCBC5}" type="datetimeFigureOut">
              <a:rPr lang="en-US" smtClean="0"/>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4E8FA-7EE1-41A3-B2E3-8536B100A3C6}" type="slidenum">
              <a:rPr lang="en-US" smtClean="0"/>
              <a:t>‹#›</a:t>
            </a:fld>
            <a:endParaRPr lang="en-US"/>
          </a:p>
        </p:txBody>
      </p:sp>
    </p:spTree>
    <p:extLst>
      <p:ext uri="{BB962C8B-B14F-4D97-AF65-F5344CB8AC3E}">
        <p14:creationId xmlns:p14="http://schemas.microsoft.com/office/powerpoint/2010/main" val="361681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6D96EB-7DBB-4D4B-83A6-C1CB9E0DCBC5}" type="datetimeFigureOut">
              <a:rPr lang="en-US" smtClean="0"/>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4E8FA-7EE1-41A3-B2E3-8536B100A3C6}" type="slidenum">
              <a:rPr lang="en-US" smtClean="0"/>
              <a:t>‹#›</a:t>
            </a:fld>
            <a:endParaRPr lang="en-US"/>
          </a:p>
        </p:txBody>
      </p:sp>
    </p:spTree>
    <p:extLst>
      <p:ext uri="{BB962C8B-B14F-4D97-AF65-F5344CB8AC3E}">
        <p14:creationId xmlns:p14="http://schemas.microsoft.com/office/powerpoint/2010/main" val="155479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D96EB-7DBB-4D4B-83A6-C1CB9E0DCBC5}" type="datetimeFigureOut">
              <a:rPr lang="en-US" smtClean="0"/>
              <a:t>5/4/2025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4E8FA-7EE1-41A3-B2E3-8536B100A3C6}" type="slidenum">
              <a:rPr lang="en-US" smtClean="0"/>
              <a:t>‹#›</a:t>
            </a:fld>
            <a:endParaRPr lang="en-US"/>
          </a:p>
        </p:txBody>
      </p:sp>
    </p:spTree>
    <p:extLst>
      <p:ext uri="{BB962C8B-B14F-4D97-AF65-F5344CB8AC3E}">
        <p14:creationId xmlns:p14="http://schemas.microsoft.com/office/powerpoint/2010/main" val="3431936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4.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4.xml"/><Relationship Id="rId5" Type="http://schemas.microsoft.com/office/2007/relationships/hdphoto" Target="../media/hdphoto4.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4.xml"/><Relationship Id="rId5" Type="http://schemas.microsoft.com/office/2007/relationships/hdphoto" Target="../media/hdphoto5.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31DB88-739E-4E9A-A262-2D1AB20E4C08}"/>
              </a:ext>
            </a:extLst>
          </p:cNvPr>
          <p:cNvGrpSpPr/>
          <p:nvPr/>
        </p:nvGrpSpPr>
        <p:grpSpPr>
          <a:xfrm>
            <a:off x="4505323" y="1212213"/>
            <a:ext cx="3964299" cy="1323439"/>
            <a:chOff x="563030" y="1233713"/>
            <a:chExt cx="3025821" cy="1323439"/>
          </a:xfrm>
        </p:grpSpPr>
        <p:sp>
          <p:nvSpPr>
            <p:cNvPr id="3" name="TextBox 2">
              <a:extLst>
                <a:ext uri="{FF2B5EF4-FFF2-40B4-BE49-F238E27FC236}">
                  <a16:creationId xmlns:a16="http://schemas.microsoft.com/office/drawing/2014/main" id="{9BD0E70A-8797-4EC0-A063-A969933EA27F}"/>
                </a:ext>
              </a:extLst>
            </p:cNvPr>
            <p:cNvSpPr txBox="1"/>
            <p:nvPr/>
          </p:nvSpPr>
          <p:spPr>
            <a:xfrm>
              <a:off x="682171" y="1233713"/>
              <a:ext cx="2883416" cy="1323439"/>
            </a:xfrm>
            <a:prstGeom prst="rect">
              <a:avLst/>
            </a:prstGeom>
            <a:noFill/>
          </p:spPr>
          <p:txBody>
            <a:bodyPr wrap="square" rtlCol="0">
              <a:spAutoFit/>
            </a:bodyPr>
            <a:lstStyle/>
            <a:p>
              <a:pPr algn="ctr"/>
              <a:r>
                <a:rPr lang="vi-VN" sz="8000" dirty="0">
                  <a:solidFill>
                    <a:schemeClr val="bg1"/>
                  </a:solidFill>
                  <a:latin typeface="+mj-lt"/>
                </a:rPr>
                <a:t>BÀI </a:t>
              </a:r>
              <a:r>
                <a:rPr lang="en-US" sz="8000" dirty="0">
                  <a:solidFill>
                    <a:schemeClr val="bg1"/>
                  </a:solidFill>
                  <a:latin typeface="+mj-lt"/>
                </a:rPr>
                <a:t>28</a:t>
              </a:r>
              <a:endParaRPr lang="vi-VN" sz="8000" dirty="0">
                <a:solidFill>
                  <a:schemeClr val="bg1"/>
                </a:solidFill>
                <a:latin typeface="+mj-lt"/>
              </a:endParaRPr>
            </a:p>
          </p:txBody>
        </p:sp>
        <p:sp>
          <p:nvSpPr>
            <p:cNvPr id="4" name="TextBox 3">
              <a:extLst>
                <a:ext uri="{FF2B5EF4-FFF2-40B4-BE49-F238E27FC236}">
                  <a16:creationId xmlns:a16="http://schemas.microsoft.com/office/drawing/2014/main" id="{848E550E-F029-49AB-B7D1-9442994113AD}"/>
                </a:ext>
              </a:extLst>
            </p:cNvPr>
            <p:cNvSpPr txBox="1"/>
            <p:nvPr/>
          </p:nvSpPr>
          <p:spPr>
            <a:xfrm>
              <a:off x="563030" y="1233713"/>
              <a:ext cx="3025821" cy="1323439"/>
            </a:xfrm>
            <a:prstGeom prst="rect">
              <a:avLst/>
            </a:prstGeom>
            <a:noFill/>
          </p:spPr>
          <p:txBody>
            <a:bodyPr wrap="square" rtlCol="0">
              <a:spAutoFit/>
            </a:bodyPr>
            <a:lstStyle/>
            <a:p>
              <a:pPr algn="ctr"/>
              <a:r>
                <a:rPr lang="vi-VN" sz="8000" dirty="0">
                  <a:solidFill>
                    <a:srgbClr val="FF6969"/>
                  </a:solidFill>
                  <a:latin typeface="+mj-lt"/>
                </a:rPr>
                <a:t>BÀI </a:t>
              </a:r>
              <a:r>
                <a:rPr lang="en-US" sz="8000" dirty="0">
                  <a:solidFill>
                    <a:srgbClr val="FF6969"/>
                  </a:solidFill>
                  <a:latin typeface="+mj-lt"/>
                </a:rPr>
                <a:t>28</a:t>
              </a:r>
              <a:endParaRPr lang="vi-VN" sz="8000" dirty="0">
                <a:solidFill>
                  <a:srgbClr val="FF6969"/>
                </a:solidFill>
                <a:latin typeface="+mj-lt"/>
              </a:endParaRPr>
            </a:p>
          </p:txBody>
        </p:sp>
      </p:grpSp>
      <p:sp>
        <p:nvSpPr>
          <p:cNvPr id="5" name="TextBox 4">
            <a:extLst>
              <a:ext uri="{FF2B5EF4-FFF2-40B4-BE49-F238E27FC236}">
                <a16:creationId xmlns:a16="http://schemas.microsoft.com/office/drawing/2014/main" id="{C99738E0-B68F-4582-998E-0E46AE3F974C}"/>
              </a:ext>
            </a:extLst>
          </p:cNvPr>
          <p:cNvSpPr txBox="1"/>
          <p:nvPr/>
        </p:nvSpPr>
        <p:spPr>
          <a:xfrm>
            <a:off x="1714500" y="3009900"/>
            <a:ext cx="10048875" cy="1107996"/>
          </a:xfrm>
          <a:prstGeom prst="rect">
            <a:avLst/>
          </a:prstGeom>
          <a:noFill/>
        </p:spPr>
        <p:txBody>
          <a:bodyPr wrap="square" rtlCol="0">
            <a:spAutoFit/>
          </a:bodyPr>
          <a:lstStyle/>
          <a:p>
            <a:r>
              <a:rPr lang="en-US" sz="6600" b="1" dirty="0">
                <a:ln>
                  <a:solidFill>
                    <a:srgbClr val="FA2C42"/>
                  </a:solidFill>
                </a:ln>
                <a:solidFill>
                  <a:srgbClr val="FF0000"/>
                </a:solidFill>
                <a:latin typeface="Times New Roman" panose="02020603050405020304" pitchFamily="18" charset="0"/>
                <a:cs typeface="Times New Roman" panose="02020603050405020304" pitchFamily="18" charset="0"/>
              </a:rPr>
              <a:t>CÁC MÙA TRONG NĂM</a:t>
            </a:r>
            <a:endParaRPr lang="vi-VN" sz="6600" b="1" dirty="0">
              <a:ln>
                <a:solidFill>
                  <a:srgbClr val="FA2C42"/>
                </a:solidFill>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507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63" y="2151993"/>
            <a:ext cx="9317420" cy="4611414"/>
          </a:xfrm>
          <a:prstGeom prst="rect">
            <a:avLst/>
          </a:prstGeom>
        </p:spPr>
      </p:pic>
      <p:sp>
        <p:nvSpPr>
          <p:cNvPr id="3" name="TextBox 2"/>
          <p:cNvSpPr txBox="1"/>
          <p:nvPr/>
        </p:nvSpPr>
        <p:spPr>
          <a:xfrm>
            <a:off x="4422228" y="86710"/>
            <a:ext cx="6576698" cy="23083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Thảo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đôi</a:t>
            </a:r>
            <a:r>
              <a:rPr lang="en-US" sz="2400" b="1"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Vì sao bạn biết tranh 1 là mùa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54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3088" y="2407756"/>
            <a:ext cx="5504362" cy="4281828"/>
            <a:chOff x="763088" y="2001359"/>
            <a:chExt cx="5504362" cy="4281828"/>
          </a:xfrm>
        </p:grpSpPr>
        <p:pic>
          <p:nvPicPr>
            <p:cNvPr id="1026" name="Picture 2" descr="20210409092016_wm_shs-tu-nhien-va-xa-hoi-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4617" t="40210" r="49128" b="40337"/>
            <a:stretch/>
          </p:blipFill>
          <p:spPr bwMode="auto">
            <a:xfrm>
              <a:off x="763088" y="2001359"/>
              <a:ext cx="5504362" cy="4145261"/>
            </a:xfrm>
            <a:prstGeom prst="roundRect">
              <a:avLst>
                <a:gd name="adj" fmla="val 8060"/>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366630" y="5820767"/>
              <a:ext cx="462420" cy="462420"/>
            </a:xfrm>
            <a:prstGeom prst="ellipse">
              <a:avLst/>
            </a:prstGeom>
            <a:solidFill>
              <a:srgbClr val="F9F3B8"/>
            </a:solidFill>
            <a:ln w="28575">
              <a:solidFill>
                <a:srgbClr val="0DB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1</a:t>
              </a:r>
            </a:p>
          </p:txBody>
        </p:sp>
      </p:grpSp>
      <p:pic>
        <p:nvPicPr>
          <p:cNvPr id="1028" name="Picture 4" descr="Cartoon Flower Vector Art, Icons, and Graphics for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4431" y="2001359"/>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14431" y="3790244"/>
            <a:ext cx="2689226" cy="3234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428262" y="2480303"/>
            <a:ext cx="2994481" cy="461665"/>
          </a:xfrm>
          <a:prstGeom prst="rect">
            <a:avLst/>
          </a:prstGeom>
          <a:noFill/>
        </p:spPr>
        <p:txBody>
          <a:bodyPr wrap="square" rtlCol="0">
            <a:spAutoFit/>
          </a:bodyPr>
          <a:lstStyle/>
          <a:p>
            <a:r>
              <a:rPr lang="en-US" sz="2400" dirty="0" err="1"/>
              <a:t>Muôn</a:t>
            </a:r>
            <a:r>
              <a:rPr lang="en-US" sz="2400" dirty="0"/>
              <a:t> </a:t>
            </a:r>
            <a:r>
              <a:rPr lang="en-US" sz="2400" dirty="0" err="1"/>
              <a:t>hoa</a:t>
            </a:r>
            <a:r>
              <a:rPr lang="en-US" sz="2400" dirty="0"/>
              <a:t> </a:t>
            </a:r>
            <a:r>
              <a:rPr lang="en-US" sz="2400" dirty="0" err="1"/>
              <a:t>đua</a:t>
            </a:r>
            <a:r>
              <a:rPr lang="en-US" sz="2400" dirty="0"/>
              <a:t> </a:t>
            </a:r>
            <a:r>
              <a:rPr lang="en-US" sz="2400" dirty="0" err="1"/>
              <a:t>nở</a:t>
            </a:r>
            <a:endParaRPr lang="en-US" sz="2400" dirty="0"/>
          </a:p>
        </p:txBody>
      </p:sp>
      <p:pic>
        <p:nvPicPr>
          <p:cNvPr id="1030" name="Picture 6" descr="Premium Vector | Cartoon funny butterfly flying on whit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19" b="99042" l="3994" r="92332">
                        <a14:foregroundMark x1="83866" y1="10383" x2="69649" y2="52556"/>
                        <a14:foregroundMark x1="24601" y1="5591" x2="57827" y2="48722"/>
                        <a14:foregroundMark x1="79233" y1="17732" x2="71086" y2="23642"/>
                        <a14:foregroundMark x1="24920" y1="7987" x2="26837" y2="20607"/>
                        <a14:foregroundMark x1="31949" y1="37220" x2="38019" y2="49201"/>
                      </a14:backgroundRemoval>
                    </a14:imgEffect>
                  </a14:imgLayer>
                </a14:imgProps>
              </a:ext>
              <a:ext uri="{28A0092B-C50C-407E-A947-70E740481C1C}">
                <a14:useLocalDpi xmlns:a14="http://schemas.microsoft.com/office/drawing/2010/main" val="0"/>
              </a:ext>
            </a:extLst>
          </a:blip>
          <a:srcRect/>
          <a:stretch>
            <a:fillRect/>
          </a:stretch>
        </p:blipFill>
        <p:spPr bwMode="auto">
          <a:xfrm>
            <a:off x="12142288" y="3352772"/>
            <a:ext cx="1426482" cy="14264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428262" y="4350612"/>
            <a:ext cx="3241224" cy="461665"/>
          </a:xfrm>
          <a:prstGeom prst="rect">
            <a:avLst/>
          </a:prstGeom>
          <a:noFill/>
        </p:spPr>
        <p:txBody>
          <a:bodyPr wrap="square" rtlCol="0">
            <a:spAutoFit/>
          </a:bodyPr>
          <a:lstStyle/>
          <a:p>
            <a:r>
              <a:rPr lang="en-US" sz="2400" dirty="0"/>
              <a:t>Ong </a:t>
            </a:r>
            <a:r>
              <a:rPr lang="en-US" sz="2400" dirty="0" err="1"/>
              <a:t>bướm</a:t>
            </a:r>
            <a:r>
              <a:rPr lang="en-US" sz="2400" dirty="0"/>
              <a:t> </a:t>
            </a:r>
            <a:r>
              <a:rPr lang="en-US" sz="2400" dirty="0" err="1"/>
              <a:t>rộn</a:t>
            </a:r>
            <a:r>
              <a:rPr lang="en-US" sz="2400" dirty="0"/>
              <a:t> </a:t>
            </a:r>
            <a:r>
              <a:rPr lang="en-US" sz="2400" dirty="0" err="1"/>
              <a:t>ràng</a:t>
            </a:r>
            <a:endParaRPr lang="en-US" sz="2400" dirty="0"/>
          </a:p>
        </p:txBody>
      </p:sp>
      <p:sp>
        <p:nvSpPr>
          <p:cNvPr id="11" name="TextBox 10"/>
          <p:cNvSpPr txBox="1"/>
          <p:nvPr/>
        </p:nvSpPr>
        <p:spPr>
          <a:xfrm>
            <a:off x="8519431" y="5695244"/>
            <a:ext cx="3241224" cy="461665"/>
          </a:xfrm>
          <a:prstGeom prst="rect">
            <a:avLst/>
          </a:prstGeom>
          <a:noFill/>
        </p:spPr>
        <p:txBody>
          <a:bodyPr wrap="square" rtlCol="0">
            <a:spAutoFit/>
          </a:bodyPr>
          <a:lstStyle/>
          <a:p>
            <a:r>
              <a:rPr lang="en-US" sz="2400" dirty="0" err="1"/>
              <a:t>Tiết</a:t>
            </a:r>
            <a:r>
              <a:rPr lang="en-US" sz="2400" dirty="0"/>
              <a:t> </a:t>
            </a:r>
            <a:r>
              <a:rPr lang="en-US" sz="2400" dirty="0" err="1"/>
              <a:t>trời</a:t>
            </a:r>
            <a:r>
              <a:rPr lang="en-US" sz="2400" dirty="0"/>
              <a:t> </a:t>
            </a:r>
            <a:r>
              <a:rPr lang="en-US" sz="2400" dirty="0" err="1"/>
              <a:t>ấm</a:t>
            </a:r>
            <a:r>
              <a:rPr lang="en-US" sz="2400" dirty="0"/>
              <a:t> </a:t>
            </a:r>
            <a:r>
              <a:rPr lang="en-US" sz="2400" dirty="0" err="1"/>
              <a:t>áp</a:t>
            </a:r>
            <a:endParaRPr lang="en-US" sz="2400" dirty="0"/>
          </a:p>
        </p:txBody>
      </p:sp>
      <p:sp>
        <p:nvSpPr>
          <p:cNvPr id="6" name="Oval 5"/>
          <p:cNvSpPr/>
          <p:nvPr/>
        </p:nvSpPr>
        <p:spPr>
          <a:xfrm>
            <a:off x="3829050" y="2886700"/>
            <a:ext cx="1613807" cy="1309941"/>
          </a:xfrm>
          <a:prstGeom prst="ellipse">
            <a:avLst/>
          </a:prstGeom>
          <a:noFill/>
          <a:ln>
            <a:solidFill>
              <a:srgbClr val="FF696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382292" y="3817439"/>
            <a:ext cx="1613807" cy="1309941"/>
          </a:xfrm>
          <a:prstGeom prst="ellipse">
            <a:avLst/>
          </a:prstGeom>
          <a:noFill/>
          <a:ln>
            <a:solidFill>
              <a:srgbClr val="FF696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73092" y="1752033"/>
            <a:ext cx="2649495" cy="584775"/>
          </a:xfrm>
          <a:prstGeom prst="rect">
            <a:avLst/>
          </a:prstGeom>
          <a:noFill/>
        </p:spPr>
        <p:txBody>
          <a:bodyPr wrap="square" rtlCol="0">
            <a:spAutoFit/>
          </a:bodyPr>
          <a:lstStyle/>
          <a:p>
            <a:r>
              <a:rPr lang="en-US" sz="3200" b="1" dirty="0">
                <a:solidFill>
                  <a:srgbClr val="FF5D5D"/>
                </a:solidFill>
              </a:rPr>
              <a:t>MÙA XUÂN</a:t>
            </a:r>
          </a:p>
        </p:txBody>
      </p:sp>
    </p:spTree>
    <p:extLst>
      <p:ext uri="{BB962C8B-B14F-4D97-AF65-F5344CB8AC3E}">
        <p14:creationId xmlns:p14="http://schemas.microsoft.com/office/powerpoint/2010/main" val="308153140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14:bounceEnd="40000">
                                          <p:cBhvr additive="base">
                                            <p:cTn id="18" dur="500" fill="hold"/>
                                            <p:tgtEl>
                                              <p:spTgt spid="1028"/>
                                            </p:tgtEl>
                                            <p:attrNameLst>
                                              <p:attrName>ppt_x</p:attrName>
                                            </p:attrNameLst>
                                          </p:cBhvr>
                                          <p:tavLst>
                                            <p:tav tm="0">
                                              <p:val>
                                                <p:strVal val="#ppt_x"/>
                                              </p:val>
                                            </p:tav>
                                            <p:tav tm="100000">
                                              <p:val>
                                                <p:strVal val="#ppt_x"/>
                                              </p:val>
                                            </p:tav>
                                          </p:tavLst>
                                        </p:anim>
                                        <p:anim calcmode="lin" valueType="num" p14:bounceEnd="40000">
                                          <p:cBhvr additive="base">
                                            <p:cTn id="19" dur="500" fill="hold"/>
                                            <p:tgtEl>
                                              <p:spTgt spid="1028"/>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2.91667E-6 -4.07407E-6 L 2.91667E-6 0.00024 C -0.00404 -0.00069 -0.00808 -0.00092 -0.01198 -0.00208 C -0.01537 -0.00301 -0.01719 -0.00625 -0.02032 -0.00856 C -0.02188 -0.00949 -0.02344 -0.00972 -0.02513 -0.01064 C -0.0263 -0.01111 -0.02748 -0.01203 -0.02865 -0.01273 C -0.02982 -0.01412 -0.03086 -0.01597 -0.03216 -0.01689 C -0.03828 -0.02129 -0.04245 -0.02152 -0.04883 -0.02314 C -0.05013 -0.02245 -0.0513 -0.02222 -0.05248 -0.02106 C -0.05938 -0.01504 -0.05261 -0.01828 -0.05964 -0.01481 C -0.0612 -0.01388 -0.06276 -0.01342 -0.06433 -0.01273 C -0.06563 -0.01203 -0.06667 -0.01111 -0.06797 -0.01064 C -0.06953 -0.00972 -0.0711 -0.00926 -0.07266 -0.00856 C -0.07787 -0.00578 -0.08021 -0.00439 -0.08464 -4.07407E-6 C -0.08763 0.00324 -0.08933 0.00579 -0.0918 0.01065 C -0.0931 0.0132 -0.09388 0.01667 -0.09532 0.01899 C -0.09636 0.02084 -0.09766 0.02176 -0.09883 0.02338 C -0.10039 0.03125 -0.09961 0.02871 -0.10248 0.03588 C -0.10365 0.03889 -0.10456 0.04213 -0.10599 0.04445 C -0.11211 0.05394 -0.11224 0.05093 -0.11797 0.05718 C -0.12045 0.05973 -0.12266 0.06274 -0.12513 0.06551 C -0.1263 0.0669 -0.12722 0.06922 -0.12865 0.06991 L -0.13815 0.07408 C -0.14258 0.07338 -0.14688 0.07315 -0.1513 0.07199 C -0.15248 0.07153 -0.15365 0.07037 -0.15482 0.06991 C -0.15638 0.06899 -0.15808 0.06875 -0.15964 0.06783 C -0.16289 0.06574 -0.16576 0.06297 -0.16914 0.06135 C -0.17487 0.0588 -0.17969 0.05834 -0.18581 0.05718 L -0.21081 0.05301 C -0.21433 0.05371 -0.21797 0.05394 -0.22149 0.0551 C -0.22318 0.05556 -0.22474 0.05649 -0.2263 0.05718 C -0.22865 0.05787 -0.23099 0.05857 -0.23347 0.05926 C -0.23607 0.06389 -0.23724 0.0669 -0.24063 0.06991 C -0.24167 0.07084 -0.24297 0.0713 -0.24414 0.07199 C -0.24636 0.07477 -0.2543 0.08565 -0.25599 0.08681 L -0.25964 0.08889 C -0.26081 0.09028 -0.26185 0.09237 -0.26315 0.09306 C -0.26511 0.09399 -0.28386 0.09723 -0.28464 0.09746 C -0.29453 0.09653 -0.30456 0.09792 -0.31446 0.09514 C -0.31719 0.09445 -0.31875 0.08797 -0.32149 0.08681 C -0.32318 0.08612 -0.32474 0.08565 -0.3263 0.08473 C -0.32839 0.08334 -0.33021 0.08125 -0.33229 0.08033 C -0.33581 0.07917 -0.33946 0.07894 -0.34297 0.07824 C -0.34649 0.07894 -0.35013 0.0794 -0.35365 0.08033 C -0.35534 0.08079 -0.3569 0.08195 -0.35847 0.08264 C -0.36394 0.08473 -0.36407 0.08426 -0.36914 0.08681 C -0.37617 0.09028 -0.36979 0.08797 -0.37982 0.09514 C -0.38138 0.0963 -0.38308 0.09653 -0.38464 0.09746 C -0.39141 0.09653 -0.39818 0.09653 -0.40482 0.09514 C -0.40899 0.09445 -0.40951 0.09051 -0.41315 0.08681 C -0.41615 0.0838 -0.41823 0.08473 -0.42149 0.08473 L -0.42149 0.08496 " pathEditMode="relative" rAng="0" ptsTypes="AAAAAAAAAAAAAAAAAAAAAAAAAAAAAAAAAAAAAAAAAAAAAAAAAAAA">
                                          <p:cBhvr>
                                            <p:cTn id="27" dur="2000" fill="hold"/>
                                            <p:tgtEl>
                                              <p:spTgt spid="1030"/>
                                            </p:tgtEl>
                                            <p:attrNameLst>
                                              <p:attrName>ppt_x</p:attrName>
                                              <p:attrName>ppt_y</p:attrName>
                                            </p:attrNameLst>
                                          </p:cBhvr>
                                          <p:rCtr x="-21081" y="3704"/>
                                        </p:animMotion>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6" grpId="0" animBg="1"/>
          <p:bldP spid="17" grpId="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cBhvr additive="base">
                                            <p:cTn id="18" dur="500" fill="hold"/>
                                            <p:tgtEl>
                                              <p:spTgt spid="1028"/>
                                            </p:tgtEl>
                                            <p:attrNameLst>
                                              <p:attrName>ppt_x</p:attrName>
                                            </p:attrNameLst>
                                          </p:cBhvr>
                                          <p:tavLst>
                                            <p:tav tm="0">
                                              <p:val>
                                                <p:strVal val="#ppt_x"/>
                                              </p:val>
                                            </p:tav>
                                            <p:tav tm="100000">
                                              <p:val>
                                                <p:strVal val="#ppt_x"/>
                                              </p:val>
                                            </p:tav>
                                          </p:tavLst>
                                        </p:anim>
                                        <p:anim calcmode="lin" valueType="num">
                                          <p:cBhvr additive="base">
                                            <p:cTn id="19" dur="500" fill="hold"/>
                                            <p:tgtEl>
                                              <p:spTgt spid="1028"/>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2.91667E-6 -4.07407E-6 L 2.91667E-6 0.00024 C -0.00404 -0.00069 -0.00808 -0.00092 -0.01198 -0.00208 C -0.01537 -0.00301 -0.01719 -0.00625 -0.02032 -0.00856 C -0.02188 -0.00949 -0.02344 -0.00972 -0.02513 -0.01064 C -0.0263 -0.01111 -0.02748 -0.01203 -0.02865 -0.01273 C -0.02982 -0.01412 -0.03086 -0.01597 -0.03216 -0.01689 C -0.03828 -0.02129 -0.04245 -0.02152 -0.04883 -0.02314 C -0.05013 -0.02245 -0.0513 -0.02222 -0.05248 -0.02106 C -0.05938 -0.01504 -0.05261 -0.01828 -0.05964 -0.01481 C -0.0612 -0.01388 -0.06276 -0.01342 -0.06433 -0.01273 C -0.06563 -0.01203 -0.06667 -0.01111 -0.06797 -0.01064 C -0.06953 -0.00972 -0.0711 -0.00926 -0.07266 -0.00856 C -0.07787 -0.00578 -0.08021 -0.00439 -0.08464 -4.07407E-6 C -0.08763 0.00324 -0.08933 0.00579 -0.0918 0.01065 C -0.0931 0.0132 -0.09388 0.01667 -0.09532 0.01899 C -0.09636 0.02084 -0.09766 0.02176 -0.09883 0.02338 C -0.10039 0.03125 -0.09961 0.02871 -0.10248 0.03588 C -0.10365 0.03889 -0.10456 0.04213 -0.10599 0.04445 C -0.11211 0.05394 -0.11224 0.05093 -0.11797 0.05718 C -0.12045 0.05973 -0.12266 0.06274 -0.12513 0.06551 C -0.1263 0.0669 -0.12722 0.06922 -0.12865 0.06991 L -0.13815 0.07408 C -0.14258 0.07338 -0.14688 0.07315 -0.1513 0.07199 C -0.15248 0.07153 -0.15365 0.07037 -0.15482 0.06991 C -0.15638 0.06899 -0.15808 0.06875 -0.15964 0.06783 C -0.16289 0.06574 -0.16576 0.06297 -0.16914 0.06135 C -0.17487 0.0588 -0.17969 0.05834 -0.18581 0.05718 L -0.21081 0.05301 C -0.21433 0.05371 -0.21797 0.05394 -0.22149 0.0551 C -0.22318 0.05556 -0.22474 0.05649 -0.2263 0.05718 C -0.22865 0.05787 -0.23099 0.05857 -0.23347 0.05926 C -0.23607 0.06389 -0.23724 0.0669 -0.24063 0.06991 C -0.24167 0.07084 -0.24297 0.0713 -0.24414 0.07199 C -0.24636 0.07477 -0.2543 0.08565 -0.25599 0.08681 L -0.25964 0.08889 C -0.26081 0.09028 -0.26185 0.09237 -0.26315 0.09306 C -0.26511 0.09399 -0.28386 0.09723 -0.28464 0.09746 C -0.29453 0.09653 -0.30456 0.09792 -0.31446 0.09514 C -0.31719 0.09445 -0.31875 0.08797 -0.32149 0.08681 C -0.32318 0.08612 -0.32474 0.08565 -0.3263 0.08473 C -0.32839 0.08334 -0.33021 0.08125 -0.33229 0.08033 C -0.33581 0.07917 -0.33946 0.07894 -0.34297 0.07824 C -0.34649 0.07894 -0.35013 0.0794 -0.35365 0.08033 C -0.35534 0.08079 -0.3569 0.08195 -0.35847 0.08264 C -0.36394 0.08473 -0.36407 0.08426 -0.36914 0.08681 C -0.37617 0.09028 -0.36979 0.08797 -0.37982 0.09514 C -0.38138 0.0963 -0.38308 0.09653 -0.38464 0.09746 C -0.39141 0.09653 -0.39818 0.09653 -0.40482 0.09514 C -0.40899 0.09445 -0.40951 0.09051 -0.41315 0.08681 C -0.41615 0.0838 -0.41823 0.08473 -0.42149 0.08473 L -0.42149 0.08496 " pathEditMode="relative" rAng="0" ptsTypes="AAAAAAAAAAAAAAAAAAAAAAAAAAAAAAAAAAAAAAAAAAAAAAAAAAAA">
                                          <p:cBhvr>
                                            <p:cTn id="27" dur="2000" fill="hold"/>
                                            <p:tgtEl>
                                              <p:spTgt spid="1030"/>
                                            </p:tgtEl>
                                            <p:attrNameLst>
                                              <p:attrName>ppt_x</p:attrName>
                                              <p:attrName>ppt_y</p:attrName>
                                            </p:attrNameLst>
                                          </p:cBhvr>
                                          <p:rCtr x="-21081" y="3704"/>
                                        </p:animMotion>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6" grpId="0" animBg="1"/>
          <p:bldP spid="17" grpId="0" animBg="1"/>
          <p:bldP spid="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9748" y="300446"/>
            <a:ext cx="6479178" cy="830997"/>
          </a:xfrm>
          <a:prstGeom prst="rect">
            <a:avLst/>
          </a:prstGeom>
          <a:noFill/>
        </p:spPr>
        <p:txBody>
          <a:bodyPr wrap="square" rtlCol="0">
            <a:spAutoFit/>
          </a:bodyPr>
          <a:lstStyle/>
          <a:p>
            <a:r>
              <a:rPr lang="en-US" sz="2400" dirty="0" err="1"/>
              <a:t>Quan</a:t>
            </a:r>
            <a:r>
              <a:rPr lang="en-US" sz="2400" dirty="0"/>
              <a:t> </a:t>
            </a:r>
            <a:r>
              <a:rPr lang="en-US" sz="2400" dirty="0" err="1"/>
              <a:t>sát</a:t>
            </a:r>
            <a:r>
              <a:rPr lang="en-US" sz="2400" dirty="0"/>
              <a:t> </a:t>
            </a:r>
            <a:r>
              <a:rPr lang="en-US" sz="2400" dirty="0" err="1"/>
              <a:t>các</a:t>
            </a:r>
            <a:r>
              <a:rPr lang="en-US" sz="2400" dirty="0"/>
              <a:t> </a:t>
            </a:r>
            <a:r>
              <a:rPr lang="en-US" sz="2400" dirty="0" err="1"/>
              <a:t>hình</a:t>
            </a:r>
            <a:r>
              <a:rPr lang="en-US" sz="2400" dirty="0"/>
              <a:t> </a:t>
            </a:r>
            <a:r>
              <a:rPr lang="en-US" sz="2400" dirty="0" err="1"/>
              <a:t>sau</a:t>
            </a:r>
            <a:r>
              <a:rPr lang="en-US" sz="2400" dirty="0"/>
              <a:t> </a:t>
            </a:r>
            <a:r>
              <a:rPr lang="en-US" sz="2400" dirty="0" err="1"/>
              <a:t>cho</a:t>
            </a:r>
            <a:r>
              <a:rPr lang="en-US" sz="2400" dirty="0"/>
              <a:t> </a:t>
            </a:r>
            <a:r>
              <a:rPr lang="en-US" sz="2400" dirty="0" err="1"/>
              <a:t>biết</a:t>
            </a:r>
            <a:r>
              <a:rPr lang="en-US" sz="2400" dirty="0"/>
              <a:t> </a:t>
            </a:r>
            <a:r>
              <a:rPr lang="en-US" sz="2400" dirty="0" err="1"/>
              <a:t>cảnh</a:t>
            </a:r>
            <a:r>
              <a:rPr lang="en-US" sz="2400" dirty="0"/>
              <a:t> </a:t>
            </a:r>
            <a:r>
              <a:rPr lang="en-US" sz="2400" dirty="0" err="1"/>
              <a:t>vật</a:t>
            </a:r>
            <a:r>
              <a:rPr lang="en-US" sz="2400" dirty="0"/>
              <a:t> </a:t>
            </a:r>
            <a:r>
              <a:rPr lang="en-US" sz="2400" dirty="0" err="1"/>
              <a:t>trong</a:t>
            </a:r>
            <a:r>
              <a:rPr lang="en-US" sz="2400" dirty="0"/>
              <a:t> </a:t>
            </a:r>
            <a:r>
              <a:rPr lang="en-US" sz="2400" dirty="0" err="1"/>
              <a:t>mỗi</a:t>
            </a:r>
            <a:r>
              <a:rPr lang="en-US" sz="2400" dirty="0"/>
              <a:t> </a:t>
            </a:r>
            <a:r>
              <a:rPr lang="en-US" sz="2400" dirty="0" err="1"/>
              <a:t>hình</a:t>
            </a:r>
            <a:r>
              <a:rPr lang="en-US" sz="2400" dirty="0"/>
              <a:t> </a:t>
            </a:r>
            <a:r>
              <a:rPr lang="en-US" sz="2400" dirty="0" err="1"/>
              <a:t>là</a:t>
            </a:r>
            <a:r>
              <a:rPr lang="en-US" sz="2400" dirty="0"/>
              <a:t> </a:t>
            </a:r>
            <a:r>
              <a:rPr lang="en-US" sz="2400" dirty="0" err="1"/>
              <a:t>mùa</a:t>
            </a:r>
            <a:r>
              <a:rPr lang="en-US" sz="2400" dirty="0"/>
              <a:t> </a:t>
            </a:r>
            <a:r>
              <a:rPr lang="en-US" sz="2400" dirty="0" err="1"/>
              <a:t>nào</a:t>
            </a:r>
            <a:r>
              <a:rPr lang="en-US" sz="2400" dirty="0"/>
              <a:t>? </a:t>
            </a:r>
            <a:r>
              <a:rPr lang="en-US" sz="2400" dirty="0" err="1"/>
              <a:t>Vì</a:t>
            </a:r>
            <a:r>
              <a:rPr lang="en-US" sz="2400" dirty="0"/>
              <a:t> </a:t>
            </a:r>
            <a:r>
              <a:rPr lang="en-US" sz="2400" dirty="0" err="1"/>
              <a:t>sao</a:t>
            </a:r>
            <a:r>
              <a:rPr lang="en-US" sz="2400" dirty="0"/>
              <a:t>? </a:t>
            </a:r>
          </a:p>
        </p:txBody>
      </p:sp>
      <p:grpSp>
        <p:nvGrpSpPr>
          <p:cNvPr id="3" name="Group 2"/>
          <p:cNvGrpSpPr/>
          <p:nvPr/>
        </p:nvGrpSpPr>
        <p:grpSpPr>
          <a:xfrm>
            <a:off x="763088" y="2407756"/>
            <a:ext cx="5504362" cy="4296342"/>
            <a:chOff x="763088" y="2001359"/>
            <a:chExt cx="5504362" cy="4296342"/>
          </a:xfrm>
        </p:grpSpPr>
        <p:pic>
          <p:nvPicPr>
            <p:cNvPr id="1026" name="Picture 2" descr="20210409092016_wm_shs-tu-nhien-va-xa-hoi-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3144" t="46545" r="10601" b="34002"/>
            <a:stretch/>
          </p:blipFill>
          <p:spPr bwMode="auto">
            <a:xfrm>
              <a:off x="763088" y="2001359"/>
              <a:ext cx="5504362" cy="4145261"/>
            </a:xfrm>
            <a:prstGeom prst="roundRect">
              <a:avLst>
                <a:gd name="adj" fmla="val 8060"/>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047316" y="5835281"/>
              <a:ext cx="462420" cy="462420"/>
            </a:xfrm>
            <a:prstGeom prst="ellipse">
              <a:avLst/>
            </a:prstGeom>
            <a:solidFill>
              <a:srgbClr val="F9F3B8"/>
            </a:solidFill>
            <a:ln w="28575">
              <a:solidFill>
                <a:srgbClr val="0DB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2</a:t>
              </a:r>
            </a:p>
          </p:txBody>
        </p:sp>
      </p:grpSp>
      <p:sp>
        <p:nvSpPr>
          <p:cNvPr id="5" name="Rectangle 4"/>
          <p:cNvSpPr/>
          <p:nvPr/>
        </p:nvSpPr>
        <p:spPr>
          <a:xfrm>
            <a:off x="6614431" y="3790244"/>
            <a:ext cx="2689226" cy="3234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73092" y="1752033"/>
            <a:ext cx="2649495" cy="584775"/>
          </a:xfrm>
          <a:prstGeom prst="rect">
            <a:avLst/>
          </a:prstGeom>
          <a:noFill/>
        </p:spPr>
        <p:txBody>
          <a:bodyPr wrap="square" rtlCol="0">
            <a:spAutoFit/>
          </a:bodyPr>
          <a:lstStyle/>
          <a:p>
            <a:r>
              <a:rPr lang="en-US" sz="3200" b="1" dirty="0">
                <a:solidFill>
                  <a:schemeClr val="accent6"/>
                </a:solidFill>
              </a:rPr>
              <a:t>MÙA HÈ</a:t>
            </a:r>
          </a:p>
        </p:txBody>
      </p:sp>
      <p:pic>
        <p:nvPicPr>
          <p:cNvPr id="2050" name="Picture 2" descr="Summer beach cartoon Royalty Free Vector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05" t="8887" r="2887" b="18213"/>
          <a:stretch/>
        </p:blipFill>
        <p:spPr bwMode="auto">
          <a:xfrm>
            <a:off x="6610727" y="2621313"/>
            <a:ext cx="2297219" cy="16336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130937" y="3540034"/>
            <a:ext cx="2142309" cy="523220"/>
          </a:xfrm>
          <a:prstGeom prst="rect">
            <a:avLst/>
          </a:prstGeom>
          <a:noFill/>
        </p:spPr>
        <p:txBody>
          <a:bodyPr wrap="square" rtlCol="0">
            <a:spAutoFit/>
          </a:bodyPr>
          <a:lstStyle/>
          <a:p>
            <a:r>
              <a:rPr lang="en-US" sz="2800" dirty="0" err="1"/>
              <a:t>Bãi</a:t>
            </a:r>
            <a:r>
              <a:rPr lang="en-US" sz="2800" dirty="0"/>
              <a:t> </a:t>
            </a:r>
            <a:r>
              <a:rPr lang="en-US" sz="2800" dirty="0" err="1"/>
              <a:t>biển</a:t>
            </a:r>
            <a:endParaRPr lang="en-US" sz="2800" dirty="0"/>
          </a:p>
        </p:txBody>
      </p:sp>
      <p:sp>
        <p:nvSpPr>
          <p:cNvPr id="18" name="TextBox 17"/>
          <p:cNvSpPr txBox="1"/>
          <p:nvPr/>
        </p:nvSpPr>
        <p:spPr>
          <a:xfrm>
            <a:off x="6887889" y="4505187"/>
            <a:ext cx="5304111" cy="523220"/>
          </a:xfrm>
          <a:prstGeom prst="rect">
            <a:avLst/>
          </a:prstGeom>
          <a:noFill/>
        </p:spPr>
        <p:txBody>
          <a:bodyPr wrap="square" rtlCol="0">
            <a:spAutoFit/>
          </a:bodyPr>
          <a:lstStyle/>
          <a:p>
            <a:r>
              <a:rPr lang="en-US" sz="2800" dirty="0" err="1"/>
              <a:t>Thời</a:t>
            </a:r>
            <a:r>
              <a:rPr lang="en-US" sz="2800" dirty="0"/>
              <a:t> </a:t>
            </a:r>
            <a:r>
              <a:rPr lang="en-US" sz="2800" dirty="0" err="1"/>
              <a:t>tiết</a:t>
            </a:r>
            <a:r>
              <a:rPr lang="en-US" sz="2800" dirty="0"/>
              <a:t> </a:t>
            </a:r>
            <a:r>
              <a:rPr lang="en-US" sz="2800" dirty="0" err="1"/>
              <a:t>nóng</a:t>
            </a:r>
            <a:r>
              <a:rPr lang="en-US" sz="2800" dirty="0"/>
              <a:t> </a:t>
            </a:r>
            <a:r>
              <a:rPr lang="en-US" sz="2800" dirty="0" err="1"/>
              <a:t>nực</a:t>
            </a:r>
            <a:endParaRPr lang="en-US" sz="2800" dirty="0"/>
          </a:p>
        </p:txBody>
      </p:sp>
    </p:spTree>
    <p:extLst>
      <p:ext uri="{BB962C8B-B14F-4D97-AF65-F5344CB8AC3E}">
        <p14:creationId xmlns:p14="http://schemas.microsoft.com/office/powerpoint/2010/main" val="2474761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9748" y="300446"/>
            <a:ext cx="6479178" cy="830997"/>
          </a:xfrm>
          <a:prstGeom prst="rect">
            <a:avLst/>
          </a:prstGeom>
          <a:noFill/>
        </p:spPr>
        <p:txBody>
          <a:bodyPr wrap="square" rtlCol="0">
            <a:spAutoFit/>
          </a:bodyPr>
          <a:lstStyle/>
          <a:p>
            <a:r>
              <a:rPr lang="en-US" sz="2400" dirty="0" err="1"/>
              <a:t>Quan</a:t>
            </a:r>
            <a:r>
              <a:rPr lang="en-US" sz="2400" dirty="0"/>
              <a:t> </a:t>
            </a:r>
            <a:r>
              <a:rPr lang="en-US" sz="2400" dirty="0" err="1"/>
              <a:t>sát</a:t>
            </a:r>
            <a:r>
              <a:rPr lang="en-US" sz="2400" dirty="0"/>
              <a:t> </a:t>
            </a:r>
            <a:r>
              <a:rPr lang="en-US" sz="2400" dirty="0" err="1"/>
              <a:t>các</a:t>
            </a:r>
            <a:r>
              <a:rPr lang="en-US" sz="2400" dirty="0"/>
              <a:t> </a:t>
            </a:r>
            <a:r>
              <a:rPr lang="en-US" sz="2400" dirty="0" err="1"/>
              <a:t>hình</a:t>
            </a:r>
            <a:r>
              <a:rPr lang="en-US" sz="2400" dirty="0"/>
              <a:t> </a:t>
            </a:r>
            <a:r>
              <a:rPr lang="en-US" sz="2400" dirty="0" err="1"/>
              <a:t>sau</a:t>
            </a:r>
            <a:r>
              <a:rPr lang="en-US" sz="2400" dirty="0"/>
              <a:t> </a:t>
            </a:r>
            <a:r>
              <a:rPr lang="en-US" sz="2400" dirty="0" err="1"/>
              <a:t>cho</a:t>
            </a:r>
            <a:r>
              <a:rPr lang="en-US" sz="2400" dirty="0"/>
              <a:t> </a:t>
            </a:r>
            <a:r>
              <a:rPr lang="en-US" sz="2400" dirty="0" err="1"/>
              <a:t>biết</a:t>
            </a:r>
            <a:r>
              <a:rPr lang="en-US" sz="2400" dirty="0"/>
              <a:t> </a:t>
            </a:r>
            <a:r>
              <a:rPr lang="en-US" sz="2400" dirty="0" err="1"/>
              <a:t>cảnh</a:t>
            </a:r>
            <a:r>
              <a:rPr lang="en-US" sz="2400" dirty="0"/>
              <a:t> </a:t>
            </a:r>
            <a:r>
              <a:rPr lang="en-US" sz="2400" dirty="0" err="1"/>
              <a:t>vật</a:t>
            </a:r>
            <a:r>
              <a:rPr lang="en-US" sz="2400" dirty="0"/>
              <a:t> </a:t>
            </a:r>
            <a:r>
              <a:rPr lang="en-US" sz="2400" dirty="0" err="1"/>
              <a:t>trong</a:t>
            </a:r>
            <a:r>
              <a:rPr lang="en-US" sz="2400" dirty="0"/>
              <a:t> </a:t>
            </a:r>
            <a:r>
              <a:rPr lang="en-US" sz="2400" dirty="0" err="1"/>
              <a:t>mỗi</a:t>
            </a:r>
            <a:r>
              <a:rPr lang="en-US" sz="2400" dirty="0"/>
              <a:t> </a:t>
            </a:r>
            <a:r>
              <a:rPr lang="en-US" sz="2400" dirty="0" err="1"/>
              <a:t>hình</a:t>
            </a:r>
            <a:r>
              <a:rPr lang="en-US" sz="2400" dirty="0"/>
              <a:t> </a:t>
            </a:r>
            <a:r>
              <a:rPr lang="en-US" sz="2400" dirty="0" err="1"/>
              <a:t>là</a:t>
            </a:r>
            <a:r>
              <a:rPr lang="en-US" sz="2400" dirty="0"/>
              <a:t> </a:t>
            </a:r>
            <a:r>
              <a:rPr lang="en-US" sz="2400" dirty="0" err="1"/>
              <a:t>mùa</a:t>
            </a:r>
            <a:r>
              <a:rPr lang="en-US" sz="2400" dirty="0"/>
              <a:t> </a:t>
            </a:r>
            <a:r>
              <a:rPr lang="en-US" sz="2400" dirty="0" err="1"/>
              <a:t>nào</a:t>
            </a:r>
            <a:r>
              <a:rPr lang="en-US" sz="2400" dirty="0"/>
              <a:t>? </a:t>
            </a:r>
            <a:r>
              <a:rPr lang="en-US" sz="2400" dirty="0" err="1"/>
              <a:t>Vì</a:t>
            </a:r>
            <a:r>
              <a:rPr lang="en-US" sz="2400" dirty="0"/>
              <a:t> </a:t>
            </a:r>
            <a:r>
              <a:rPr lang="en-US" sz="2400" dirty="0" err="1"/>
              <a:t>sao</a:t>
            </a:r>
            <a:r>
              <a:rPr lang="en-US" sz="2400" dirty="0"/>
              <a:t>? </a:t>
            </a:r>
          </a:p>
        </p:txBody>
      </p:sp>
      <p:grpSp>
        <p:nvGrpSpPr>
          <p:cNvPr id="3" name="Group 2"/>
          <p:cNvGrpSpPr/>
          <p:nvPr/>
        </p:nvGrpSpPr>
        <p:grpSpPr>
          <a:xfrm>
            <a:off x="763088" y="2407756"/>
            <a:ext cx="5504362" cy="4270216"/>
            <a:chOff x="763088" y="2001359"/>
            <a:chExt cx="5504362" cy="4270216"/>
          </a:xfrm>
        </p:grpSpPr>
        <p:pic>
          <p:nvPicPr>
            <p:cNvPr id="1026" name="Picture 2" descr="20210409092016_wm_shs-tu-nhien-va-xa-hoi-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4313" t="64844" r="49432" b="15703"/>
            <a:stretch/>
          </p:blipFill>
          <p:spPr bwMode="auto">
            <a:xfrm>
              <a:off x="763088" y="2001359"/>
              <a:ext cx="5504362" cy="4145261"/>
            </a:xfrm>
            <a:prstGeom prst="roundRect">
              <a:avLst>
                <a:gd name="adj" fmla="val 8060"/>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400012" y="5809155"/>
              <a:ext cx="462420" cy="462420"/>
            </a:xfrm>
            <a:prstGeom prst="ellipse">
              <a:avLst/>
            </a:prstGeom>
            <a:solidFill>
              <a:srgbClr val="F9F3B8"/>
            </a:solidFill>
            <a:ln w="28575">
              <a:solidFill>
                <a:srgbClr val="0DB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3</a:t>
              </a:r>
            </a:p>
          </p:txBody>
        </p:sp>
      </p:grpSp>
      <p:sp>
        <p:nvSpPr>
          <p:cNvPr id="5" name="Rectangle 4"/>
          <p:cNvSpPr/>
          <p:nvPr/>
        </p:nvSpPr>
        <p:spPr>
          <a:xfrm>
            <a:off x="6887889" y="3776632"/>
            <a:ext cx="2689226" cy="3234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73092" y="1752033"/>
            <a:ext cx="2649495" cy="584775"/>
          </a:xfrm>
          <a:prstGeom prst="rect">
            <a:avLst/>
          </a:prstGeom>
          <a:noFill/>
        </p:spPr>
        <p:txBody>
          <a:bodyPr wrap="square" rtlCol="0">
            <a:spAutoFit/>
          </a:bodyPr>
          <a:lstStyle/>
          <a:p>
            <a:r>
              <a:rPr lang="en-US" sz="3200" b="1" dirty="0">
                <a:solidFill>
                  <a:schemeClr val="accent4"/>
                </a:solidFill>
              </a:rPr>
              <a:t>MÙA THU</a:t>
            </a:r>
          </a:p>
        </p:txBody>
      </p:sp>
      <p:sp>
        <p:nvSpPr>
          <p:cNvPr id="9" name="TextBox 8"/>
          <p:cNvSpPr txBox="1"/>
          <p:nvPr/>
        </p:nvSpPr>
        <p:spPr>
          <a:xfrm>
            <a:off x="9130936" y="3515022"/>
            <a:ext cx="2142309"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rơi</a:t>
            </a:r>
            <a:endParaRPr lang="en-US" sz="28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887889" y="4505187"/>
            <a:ext cx="5304111"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se </a:t>
            </a:r>
            <a:r>
              <a:rPr lang="en-US" sz="2800" dirty="0" err="1">
                <a:latin typeface="Times New Roman" panose="02020603050405020304" pitchFamily="18" charset="0"/>
                <a:cs typeface="Times New Roman" panose="02020603050405020304" pitchFamily="18" charset="0"/>
              </a:rPr>
              <a:t>se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lạnh</a:t>
            </a:r>
            <a:endParaRPr lang="en-US" sz="2800" dirty="0">
              <a:latin typeface="Times New Roman" panose="02020603050405020304" pitchFamily="18" charset="0"/>
              <a:cs typeface="Times New Roman" panose="02020603050405020304" pitchFamily="18" charset="0"/>
            </a:endParaRPr>
          </a:p>
        </p:txBody>
      </p:sp>
      <p:sp>
        <p:nvSpPr>
          <p:cNvPr id="11" name="Oval 10"/>
          <p:cNvSpPr/>
          <p:nvPr/>
        </p:nvSpPr>
        <p:spPr>
          <a:xfrm>
            <a:off x="2473732" y="3825415"/>
            <a:ext cx="2320337" cy="1634859"/>
          </a:xfrm>
          <a:prstGeom prst="ellipse">
            <a:avLst/>
          </a:prstGeom>
          <a:noFill/>
          <a:ln>
            <a:solidFill>
              <a:schemeClr val="accent4"/>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utumn Vector Graphics Cartoon Illustration Leaf, PNG, 2001x1797px, Autumn, Autumn  Leaf Color, Cartoon, Drawing, Food Download"/>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845831" y="2848193"/>
            <a:ext cx="1706724" cy="153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680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14:presetBounceEnd="4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40000">
                                          <p:cBhvr additive="base">
                                            <p:cTn id="12" dur="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1000"/>
                                            <p:tgtEl>
                                              <p:spTgt spid="3074"/>
                                            </p:tgtEl>
                                          </p:cBhvr>
                                        </p:animEffect>
                                        <p:anim calcmode="lin" valueType="num">
                                          <p:cBhvr>
                                            <p:cTn id="24" dur="1000" fill="hold"/>
                                            <p:tgtEl>
                                              <p:spTgt spid="3074"/>
                                            </p:tgtEl>
                                            <p:attrNameLst>
                                              <p:attrName>ppt_x</p:attrName>
                                            </p:attrNameLst>
                                          </p:cBhvr>
                                          <p:tavLst>
                                            <p:tav tm="0">
                                              <p:val>
                                                <p:strVal val="#ppt_x"/>
                                              </p:val>
                                            </p:tav>
                                            <p:tav tm="100000">
                                              <p:val>
                                                <p:strVal val="#ppt_x"/>
                                              </p:val>
                                            </p:tav>
                                          </p:tavLst>
                                        </p:anim>
                                        <p:anim calcmode="lin" valueType="num">
                                          <p:cBhvr>
                                            <p:cTn id="25" dur="1000" fill="hold"/>
                                            <p:tgtEl>
                                              <p:spTgt spid="307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8" grpId="0"/>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1000"/>
                                            <p:tgtEl>
                                              <p:spTgt spid="3074"/>
                                            </p:tgtEl>
                                          </p:cBhvr>
                                        </p:animEffect>
                                        <p:anim calcmode="lin" valueType="num">
                                          <p:cBhvr>
                                            <p:cTn id="24" dur="1000" fill="hold"/>
                                            <p:tgtEl>
                                              <p:spTgt spid="3074"/>
                                            </p:tgtEl>
                                            <p:attrNameLst>
                                              <p:attrName>ppt_x</p:attrName>
                                            </p:attrNameLst>
                                          </p:cBhvr>
                                          <p:tavLst>
                                            <p:tav tm="0">
                                              <p:val>
                                                <p:strVal val="#ppt_x"/>
                                              </p:val>
                                            </p:tav>
                                            <p:tav tm="100000">
                                              <p:val>
                                                <p:strVal val="#ppt_x"/>
                                              </p:val>
                                            </p:tav>
                                          </p:tavLst>
                                        </p:anim>
                                        <p:anim calcmode="lin" valueType="num">
                                          <p:cBhvr>
                                            <p:cTn id="25" dur="1000" fill="hold"/>
                                            <p:tgtEl>
                                              <p:spTgt spid="307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8" grpId="0"/>
          <p:bldP spid="11"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9748" y="300446"/>
            <a:ext cx="6479178"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p>
        </p:txBody>
      </p:sp>
      <p:grpSp>
        <p:nvGrpSpPr>
          <p:cNvPr id="3" name="Group 2"/>
          <p:cNvGrpSpPr/>
          <p:nvPr/>
        </p:nvGrpSpPr>
        <p:grpSpPr>
          <a:xfrm>
            <a:off x="845658" y="2407756"/>
            <a:ext cx="5504362" cy="4270216"/>
            <a:chOff x="763088" y="2001359"/>
            <a:chExt cx="5504362" cy="4270216"/>
          </a:xfrm>
        </p:grpSpPr>
        <p:pic>
          <p:nvPicPr>
            <p:cNvPr id="1026" name="Picture 2" descr="20210409092016_wm_shs-tu-nhien-va-xa-hoi-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3329" t="71326" r="10416" b="9221"/>
            <a:stretch/>
          </p:blipFill>
          <p:spPr bwMode="auto">
            <a:xfrm>
              <a:off x="763088" y="2001359"/>
              <a:ext cx="5504362" cy="4145261"/>
            </a:xfrm>
            <a:prstGeom prst="roundRect">
              <a:avLst>
                <a:gd name="adj" fmla="val 8060"/>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008125" y="5809155"/>
              <a:ext cx="462420" cy="462420"/>
            </a:xfrm>
            <a:prstGeom prst="ellipse">
              <a:avLst/>
            </a:prstGeom>
            <a:solidFill>
              <a:srgbClr val="F9F3B8"/>
            </a:solidFill>
            <a:ln w="28575">
              <a:solidFill>
                <a:srgbClr val="0DB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4</a:t>
              </a:r>
            </a:p>
          </p:txBody>
        </p:sp>
      </p:grpSp>
      <p:sp>
        <p:nvSpPr>
          <p:cNvPr id="7" name="TextBox 6"/>
          <p:cNvSpPr txBox="1"/>
          <p:nvPr/>
        </p:nvSpPr>
        <p:spPr>
          <a:xfrm>
            <a:off x="2273092" y="1752033"/>
            <a:ext cx="2649495" cy="584775"/>
          </a:xfrm>
          <a:prstGeom prst="rect">
            <a:avLst/>
          </a:prstGeom>
          <a:noFill/>
        </p:spPr>
        <p:txBody>
          <a:bodyPr wrap="square" rtlCol="0">
            <a:spAutoFit/>
          </a:bodyPr>
          <a:lstStyle/>
          <a:p>
            <a:r>
              <a:rPr lang="en-US" sz="3200" b="1" dirty="0">
                <a:solidFill>
                  <a:schemeClr val="accent4"/>
                </a:solidFill>
              </a:rPr>
              <a:t>MÙA ĐÔNG</a:t>
            </a:r>
          </a:p>
        </p:txBody>
      </p:sp>
      <p:sp>
        <p:nvSpPr>
          <p:cNvPr id="9" name="TextBox 8"/>
          <p:cNvSpPr txBox="1"/>
          <p:nvPr/>
        </p:nvSpPr>
        <p:spPr>
          <a:xfrm>
            <a:off x="6415315" y="2981846"/>
            <a:ext cx="6487886"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lạnh</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tuyết</a:t>
            </a:r>
            <a:endParaRPr lang="en-US" sz="28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606236" y="4998871"/>
            <a:ext cx="5304111" cy="1384995"/>
          </a:xfrm>
          <a:prstGeom prst="rect">
            <a:avLst/>
          </a:prstGeom>
          <a:noFill/>
        </p:spPr>
        <p:txBody>
          <a:bodyPr wrap="square" rtlCol="0">
            <a:spAutoFit/>
          </a:bodyPr>
          <a:lstStyle/>
          <a:p>
            <a:pPr>
              <a:lnSpc>
                <a:spcPct val="150000"/>
              </a:lnSpc>
            </a:pP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endParaRPr lang="en-US" sz="2800" dirty="0">
              <a:latin typeface="Times New Roman" panose="02020603050405020304" pitchFamily="18" charset="0"/>
              <a:cs typeface="Times New Roman" panose="02020603050405020304" pitchFamily="18" charset="0"/>
            </a:endParaRPr>
          </a:p>
        </p:txBody>
      </p:sp>
      <p:pic>
        <p:nvPicPr>
          <p:cNvPr id="4098" name="Picture 2" descr="Vector Cartoon Hand Drawn Snowflake Icon Comic Style Snow Flake ⬇ Vector  Image by © sanek13744 | Vector Stock 222442248"/>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7824" b="77882" l="13000" r="85750">
                        <a14:foregroundMark x1="41500" y1="20000" x2="41500" y2="20000"/>
                        <a14:foregroundMark x1="20000" y1="56941" x2="20000" y2="56941"/>
                      </a14:backgroundRemoval>
                    </a14:imgEffect>
                  </a14:imgLayer>
                </a14:imgProps>
              </a:ext>
              <a:ext uri="{28A0092B-C50C-407E-A947-70E740481C1C}">
                <a14:useLocalDpi xmlns:a14="http://schemas.microsoft.com/office/drawing/2010/main" val="0"/>
              </a:ext>
            </a:extLst>
          </a:blip>
          <a:srcRect l="8729" t="14589" r="10771" b="17176"/>
          <a:stretch/>
        </p:blipFill>
        <p:spPr bwMode="auto">
          <a:xfrm>
            <a:off x="5975788" y="1271588"/>
            <a:ext cx="1898976" cy="171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299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14:presetBounceEnd="4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40000">
                                          <p:cBhvr additive="base">
                                            <p:cTn id="12" dur="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500"/>
                                            <p:tgtEl>
                                              <p:spTgt spid="4098"/>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xEl>
                                                  <p:pRg st="1" end="1"/>
                                                </p:txEl>
                                              </p:spTgt>
                                            </p:tgtEl>
                                            <p:attrNameLst>
                                              <p:attrName>style.visibility</p:attrName>
                                            </p:attrNameLst>
                                          </p:cBhvr>
                                          <p:to>
                                            <p:strVal val="visible"/>
                                          </p:to>
                                        </p:set>
                                        <p:animEffect transition="in" filter="fade">
                                          <p:cBhvr>
                                            <p:cTn id="36"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8" grpId="0"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500"/>
                                            <p:tgtEl>
                                              <p:spTgt spid="4098"/>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xEl>
                                                  <p:pRg st="1" end="1"/>
                                                </p:txEl>
                                              </p:spTgt>
                                            </p:tgtEl>
                                            <p:attrNameLst>
                                              <p:attrName>style.visibility</p:attrName>
                                            </p:attrNameLst>
                                          </p:cBhvr>
                                          <p:to>
                                            <p:strVal val="visible"/>
                                          </p:to>
                                        </p:set>
                                        <p:animEffect transition="in" filter="fade">
                                          <p:cBhvr>
                                            <p:cTn id="36"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8" grpId="0" build="p"/>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31DB88-739E-4E9A-A262-2D1AB20E4C08}"/>
              </a:ext>
            </a:extLst>
          </p:cNvPr>
          <p:cNvGrpSpPr/>
          <p:nvPr/>
        </p:nvGrpSpPr>
        <p:grpSpPr>
          <a:xfrm>
            <a:off x="1007391" y="1212212"/>
            <a:ext cx="10259879" cy="3416320"/>
            <a:chOff x="-1425868" y="1233712"/>
            <a:chExt cx="7150072" cy="3416320"/>
          </a:xfrm>
        </p:grpSpPr>
        <p:sp>
          <p:nvSpPr>
            <p:cNvPr id="3" name="TextBox 2">
              <a:extLst>
                <a:ext uri="{FF2B5EF4-FFF2-40B4-BE49-F238E27FC236}">
                  <a16:creationId xmlns:a16="http://schemas.microsoft.com/office/drawing/2014/main" id="{9BD0E70A-8797-4EC0-A063-A969933EA27F}"/>
                </a:ext>
              </a:extLst>
            </p:cNvPr>
            <p:cNvSpPr txBox="1"/>
            <p:nvPr/>
          </p:nvSpPr>
          <p:spPr>
            <a:xfrm>
              <a:off x="682171" y="1233713"/>
              <a:ext cx="2883416" cy="1323439"/>
            </a:xfrm>
            <a:prstGeom prst="rect">
              <a:avLst/>
            </a:prstGeom>
            <a:noFill/>
          </p:spPr>
          <p:txBody>
            <a:bodyPr wrap="square" rtlCol="0">
              <a:spAutoFit/>
            </a:bodyPr>
            <a:lstStyle/>
            <a:p>
              <a:pPr algn="ctr"/>
              <a:r>
                <a:rPr lang="vi-VN" sz="8000" dirty="0">
                  <a:solidFill>
                    <a:schemeClr val="bg1"/>
                  </a:solidFill>
                  <a:latin typeface="+mj-lt"/>
                </a:rPr>
                <a:t>BÀI </a:t>
              </a:r>
              <a:r>
                <a:rPr lang="en-US" sz="8000" dirty="0">
                  <a:solidFill>
                    <a:schemeClr val="bg1"/>
                  </a:solidFill>
                  <a:latin typeface="+mj-lt"/>
                </a:rPr>
                <a:t>28</a:t>
              </a:r>
              <a:endParaRPr lang="vi-VN" sz="8000" dirty="0">
                <a:solidFill>
                  <a:schemeClr val="bg1"/>
                </a:solidFill>
                <a:latin typeface="+mj-lt"/>
              </a:endParaRPr>
            </a:p>
          </p:txBody>
        </p:sp>
        <p:sp>
          <p:nvSpPr>
            <p:cNvPr id="4" name="TextBox 3">
              <a:extLst>
                <a:ext uri="{FF2B5EF4-FFF2-40B4-BE49-F238E27FC236}">
                  <a16:creationId xmlns:a16="http://schemas.microsoft.com/office/drawing/2014/main" id="{848E550E-F029-49AB-B7D1-9442994113AD}"/>
                </a:ext>
              </a:extLst>
            </p:cNvPr>
            <p:cNvSpPr txBox="1"/>
            <p:nvPr/>
          </p:nvSpPr>
          <p:spPr>
            <a:xfrm>
              <a:off x="-1425868" y="1233712"/>
              <a:ext cx="7150072" cy="3416320"/>
            </a:xfrm>
            <a:prstGeom prst="rect">
              <a:avLst/>
            </a:prstGeom>
            <a:noFill/>
          </p:spPr>
          <p:txBody>
            <a:bodyPr wrap="square" rtlCol="0">
              <a:spAutoFit/>
            </a:bodyPr>
            <a:lstStyle/>
            <a:p>
              <a:pPr algn="ct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1.Một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năm</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năm</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có</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mấy</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mùa</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Nêu</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đặc</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điểm</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từng</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mùa</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a:t>
              </a:r>
            </a:p>
            <a:p>
              <a:pPr algn="ctr"/>
              <a:endParaRPr lang="en-US" sz="3600" dirty="0">
                <a:solidFill>
                  <a:schemeClr val="tx1">
                    <a:lumMod val="85000"/>
                    <a:lumOff val="15000"/>
                  </a:schemeClr>
                </a:solidFill>
                <a:latin typeface="Times New Roman" panose="02020603050405020304" pitchFamily="18" charset="0"/>
                <a:cs typeface="Times New Roman" panose="02020603050405020304" pitchFamily="18" charset="0"/>
              </a:endParaRPr>
            </a:p>
            <a:p>
              <a:pPr algn="ctr"/>
              <a:endParaRPr lang="en-US" sz="3600" dirty="0">
                <a:solidFill>
                  <a:schemeClr val="tx1">
                    <a:lumMod val="85000"/>
                    <a:lumOff val="15000"/>
                  </a:schemeClr>
                </a:solidFill>
                <a:latin typeface="Times New Roman" panose="02020603050405020304" pitchFamily="18" charset="0"/>
                <a:cs typeface="Times New Roman" panose="02020603050405020304" pitchFamily="18" charset="0"/>
              </a:endParaRPr>
            </a:p>
            <a:p>
              <a:pPr algn="ct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2.Một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năm</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có</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bao</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nhiêu</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tháng</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Mỗi</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một</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mùa</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nằm</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trong</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khoảng</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bao</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nhiêu</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600" dirty="0" err="1">
                  <a:solidFill>
                    <a:schemeClr val="tx1">
                      <a:lumMod val="85000"/>
                      <a:lumOff val="15000"/>
                    </a:schemeClr>
                  </a:solidFill>
                  <a:latin typeface="Times New Roman" panose="02020603050405020304" pitchFamily="18" charset="0"/>
                  <a:cs typeface="Times New Roman" panose="02020603050405020304" pitchFamily="18" charset="0"/>
                </a:rPr>
                <a:t>tháng</a:t>
              </a:r>
              <a:r>
                <a:rPr lang="en-US" sz="3600" dirty="0">
                  <a:solidFill>
                    <a:schemeClr val="tx1">
                      <a:lumMod val="85000"/>
                      <a:lumOff val="15000"/>
                    </a:schemeClr>
                  </a:solidFill>
                  <a:latin typeface="Times New Roman" panose="02020603050405020304" pitchFamily="18" charset="0"/>
                  <a:cs typeface="Times New Roman" panose="02020603050405020304" pitchFamily="18" charset="0"/>
                </a:rPr>
                <a:t> ? </a:t>
              </a:r>
              <a:endParaRPr lang="vi-VN" sz="3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36729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193" y="835573"/>
            <a:ext cx="11666484" cy="6463308"/>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luận</a:t>
            </a:r>
            <a:r>
              <a:rPr lang="en-US" sz="3600" b="1" dirty="0">
                <a:latin typeface="Times New Roman" panose="02020603050405020304" pitchFamily="18" charset="0"/>
                <a:cs typeface="Times New Roman" panose="02020603050405020304" pitchFamily="18" charset="0"/>
              </a:rPr>
              <a:t> :</a:t>
            </a:r>
          </a:p>
          <a:p>
            <a:r>
              <a:rPr lang="en-US" sz="3600" b="1" dirty="0" err="1">
                <a:latin typeface="Times New Roman" panose="02020603050405020304" pitchFamily="18" charset="0"/>
                <a:cs typeface="Times New Roman" panose="02020603050405020304" pitchFamily="18" charset="0"/>
              </a:rPr>
              <a:t>Nước</a:t>
            </a:r>
            <a:r>
              <a:rPr lang="en-US" sz="3600" b="1" dirty="0">
                <a:latin typeface="Times New Roman" panose="02020603050405020304" pitchFamily="18" charset="0"/>
                <a:cs typeface="Times New Roman" panose="02020603050405020304" pitchFamily="18" charset="0"/>
              </a:rPr>
              <a:t> ta</a:t>
            </a:r>
            <a:r>
              <a:rPr lang="vi-VN" sz="3600" b="1" dirty="0">
                <a:latin typeface="Times New Roman" panose="02020603050405020304" pitchFamily="18" charset="0"/>
                <a:cs typeface="Times New Roman" panose="02020603050405020304" pitchFamily="18" charset="0"/>
              </a:rPr>
              <a:t> có khí hậu nhiệt đới và cận nhiệt đới gió mùa, có nắng chan hòa, mưa nhiều, độ ẩm cao. Các tỉnh phía Bắc trải qua bốn mùa xuân, hạ, thu, đông. còn miền Trung và Nam chủ yếu là 2 mùa mưa và khô</a:t>
            </a:r>
            <a:endParaRPr lang="en-US" sz="3600" b="1" dirty="0">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Mùa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xuân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ấm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áp</a:t>
            </a:r>
            <a:endParaRPr lang="en-US" sz="3600" b="1" dirty="0">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Mùa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hè</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mùa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nực</a:t>
            </a:r>
            <a:endParaRPr lang="en-US" sz="3600" b="1" dirty="0">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Mùa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se </a:t>
            </a:r>
            <a:r>
              <a:rPr lang="en-US" sz="3600" b="1" dirty="0" err="1">
                <a:latin typeface="Times New Roman" panose="02020603050405020304" pitchFamily="18" charset="0"/>
                <a:cs typeface="Times New Roman" panose="02020603050405020304" pitchFamily="18" charset="0"/>
              </a:rPr>
              <a:t>se</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lạnh</a:t>
            </a:r>
            <a:endParaRPr lang="en-US" sz="3600" b="1" dirty="0">
              <a:latin typeface="Times New Roman" panose="02020603050405020304" pitchFamily="18" charset="0"/>
              <a:cs typeface="Times New Roman" panose="02020603050405020304" pitchFamily="18" charset="0"/>
            </a:endParaRPr>
          </a:p>
          <a:p>
            <a:pPr>
              <a:lnSpc>
                <a:spcPct val="150000"/>
              </a:lnSpc>
            </a:pPr>
            <a:r>
              <a:rPr lang="en-US" sz="3600" b="1" dirty="0" err="1">
                <a:latin typeface="Times New Roman" panose="02020603050405020304" pitchFamily="18" charset="0"/>
                <a:cs typeface="Times New Roman" panose="02020603050405020304" pitchFamily="18" charset="0"/>
              </a:rPr>
              <a:t>Mùa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lạnh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trụi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lá</a:t>
            </a:r>
            <a:endParaRPr lang="en-US" sz="3600" b="1" dirty="0">
              <a:latin typeface="Times New Roman" panose="02020603050405020304" pitchFamily="18" charset="0"/>
              <a:cs typeface="Times New Roman" panose="02020603050405020304" pitchFamily="18" charset="0"/>
            </a:endParaRPr>
          </a:p>
          <a:p>
            <a:endParaRPr lang="vi-VN" sz="3600" b="1"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98215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298</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Administrator</cp:lastModifiedBy>
  <cp:revision>28</cp:revision>
  <dcterms:created xsi:type="dcterms:W3CDTF">2022-03-22T20:40:20Z</dcterms:created>
  <dcterms:modified xsi:type="dcterms:W3CDTF">2025-05-04T13:21:07Z</dcterms:modified>
</cp:coreProperties>
</file>