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2"/>
  </p:notesMasterIdLst>
  <p:sldIdLst>
    <p:sldId id="506" r:id="rId11"/>
    <p:sldId id="264" r:id="rId12"/>
    <p:sldId id="509" r:id="rId13"/>
    <p:sldId id="505" r:id="rId14"/>
    <p:sldId id="524" r:id="rId15"/>
    <p:sldId id="472" r:id="rId16"/>
    <p:sldId id="512" r:id="rId17"/>
    <p:sldId id="518" r:id="rId18"/>
    <p:sldId id="521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14" r:id="rId29"/>
    <p:sldId id="352" r:id="rId30"/>
    <p:sldId id="508" r:id="rId31"/>
  </p:sldIdLst>
  <p:sldSz cx="12190413" cy="6859588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E56"/>
    <a:srgbClr val="6FAD32"/>
    <a:srgbClr val="ED6D4A"/>
    <a:srgbClr val="0C8983"/>
    <a:srgbClr val="DF5924"/>
    <a:srgbClr val="8D5153"/>
    <a:srgbClr val="3BB29C"/>
    <a:srgbClr val="6D9C20"/>
    <a:srgbClr val="ED8550"/>
    <a:srgbClr val="ED7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778" autoAdjust="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50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28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54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83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39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57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0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8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5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7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3969" y="1421823"/>
            <a:ext cx="1374498" cy="1097144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2400"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04" y="1867279"/>
            <a:ext cx="2588843" cy="299795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1106" y="1629211"/>
            <a:ext cx="2682945" cy="3188202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548" y="600900"/>
            <a:ext cx="1560855" cy="90650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2400"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0" y="4675683"/>
            <a:ext cx="12190804" cy="2182678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952204" y="2796164"/>
            <a:ext cx="4174526" cy="2582956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1814" y="5017054"/>
            <a:ext cx="3487596" cy="1184936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2400"/>
          </a:p>
        </p:txBody>
      </p:sp>
      <p:sp>
        <p:nvSpPr>
          <p:cNvPr id="491" name="Google Shape;491;p40"/>
          <p:cNvSpPr/>
          <p:nvPr/>
        </p:nvSpPr>
        <p:spPr>
          <a:xfrm>
            <a:off x="-18964" y="5017069"/>
            <a:ext cx="3487596" cy="1184936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2400"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6975" y="3770750"/>
            <a:ext cx="1472008" cy="2753441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484" y="3556662"/>
            <a:ext cx="1485173" cy="2967514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15" name="PA_文本框 9">
            <a:extLst>
              <a:ext uri="{FF2B5EF4-FFF2-40B4-BE49-F238E27FC236}">
                <a16:creationId xmlns:a16="http://schemas.microsoft.com/office/drawing/2014/main" xmlns="" id="{6A0C3E4C-7279-4E66-A5A0-77B913908C5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1502" y="1041508"/>
            <a:ext cx="832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MÔN: </a:t>
            </a:r>
            <a:r>
              <a:rPr lang="vi-VN" altLang="zh-CN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ĐỊA </a:t>
            </a:r>
            <a:r>
              <a:rPr lang="vi-VN" altLang="zh-CN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LÝ</a:t>
            </a:r>
            <a:r>
              <a:rPr lang="en-US" altLang="zh-CN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28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5443" y="6113378"/>
            <a:ext cx="541796" cy="541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7720" y="1727631"/>
            <a:ext cx="77861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BÀI 1: </a:t>
            </a: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</a:rPr>
              <a:t>Việt </a:t>
            </a:r>
            <a:r>
              <a:rPr lang="vi-VN" sz="3600" b="1" dirty="0">
                <a:solidFill>
                  <a:schemeClr val="accent5">
                    <a:lumMod val="50000"/>
                  </a:schemeClr>
                </a:solidFill>
              </a:rPr>
              <a:t>Nam- Đất nước chúng ta</a:t>
            </a:r>
          </a:p>
        </p:txBody>
      </p:sp>
    </p:spTree>
    <p:extLst>
      <p:ext uri="{BB962C8B-B14F-4D97-AF65-F5344CB8AC3E}">
        <p14:creationId xmlns:p14="http://schemas.microsoft.com/office/powerpoint/2010/main" val="3441446609"/>
      </p:ext>
    </p:extLst>
  </p:cSld>
  <p:clrMapOvr>
    <a:masterClrMapping/>
  </p:clrMapOvr>
  <p:transition spd="slow" advTm="26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13" y="96922"/>
            <a:ext cx="11970701" cy="6633852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8852" y="251271"/>
            <a:ext cx="5001562" cy="1549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87A43C-94DA-4EBB-A366-0140B0489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94" y="612761"/>
            <a:ext cx="11245755" cy="6477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44A650-E666-4199-B36E-9A7B86D30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48" y="1127566"/>
            <a:ext cx="3484966" cy="5447884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xmlns="" id="{8931AE34-FA4A-4E5C-A7B8-26957151D0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53" y="410128"/>
            <a:ext cx="1630150" cy="14857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63328" y="1767000"/>
            <a:ext cx="707202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1650km.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50km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330.000km</a:t>
            </a:r>
            <a:r>
              <a:rPr lang="en-US" alt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343" y="1243780"/>
            <a:ext cx="4255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493282"/>
      </p:ext>
    </p:extLst>
  </p:cSld>
  <p:clrMapOvr>
    <a:masterClrMapping/>
  </p:clrMapOvr>
  <p:transition spd="slow" advClick="0" advTm="384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h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934" y="1433625"/>
            <a:ext cx="13016347" cy="50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527489" y="2189018"/>
            <a:ext cx="7466256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8EF03F-118C-4B19-BA34-2A1F0AD538FD}"/>
              </a:ext>
            </a:extLst>
          </p:cNvPr>
          <p:cNvSpPr txBox="1"/>
          <p:nvPr/>
        </p:nvSpPr>
        <p:spPr>
          <a:xfrm>
            <a:off x="5556403" y="1542687"/>
            <a:ext cx="205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9270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43" name="WordArt 323"/>
          <p:cNvSpPr>
            <a:spLocks noChangeArrowheads="1" noChangeShapeType="1" noTextEdit="1"/>
          </p:cNvSpPr>
          <p:nvPr/>
        </p:nvSpPr>
        <p:spPr bwMode="auto">
          <a:xfrm>
            <a:off x="4923051" y="381088"/>
            <a:ext cx="6954787" cy="1981659"/>
          </a:xfrm>
          <a:prstGeom prst="rect">
            <a:avLst/>
          </a:prstGeom>
        </p:spPr>
        <p:txBody>
          <a:bodyPr wrap="none" lIns="92921" tIns="46461" rIns="92921" bIns="4646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7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RUNG CHUÔNG VÀNG  </a:t>
            </a:r>
          </a:p>
        </p:txBody>
      </p:sp>
      <p:sp>
        <p:nvSpPr>
          <p:cNvPr id="56647" name="WordArt 327"/>
          <p:cNvSpPr>
            <a:spLocks noChangeArrowheads="1" noChangeShapeType="1" noTextEdit="1"/>
          </p:cNvSpPr>
          <p:nvPr/>
        </p:nvSpPr>
        <p:spPr bwMode="auto">
          <a:xfrm>
            <a:off x="437115" y="381088"/>
            <a:ext cx="4283252" cy="2515182"/>
          </a:xfrm>
          <a:prstGeom prst="rect">
            <a:avLst/>
          </a:prstGeom>
        </p:spPr>
        <p:txBody>
          <a:bodyPr wrap="none" lIns="92921" tIns="46461" rIns="92921" bIns="46461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7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TRÒ CHƠI:</a:t>
            </a:r>
          </a:p>
        </p:txBody>
      </p:sp>
      <p:sp>
        <p:nvSpPr>
          <p:cNvPr id="14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78741" y="2896271"/>
            <a:ext cx="1250299" cy="1219482"/>
          </a:xfrm>
          <a:prstGeom prst="actionButtonBlank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/>
              <a:t>CÂU 1</a:t>
            </a:r>
          </a:p>
        </p:txBody>
      </p:sp>
      <p:sp>
        <p:nvSpPr>
          <p:cNvPr id="14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9339" y="2896270"/>
            <a:ext cx="1250299" cy="1143265"/>
          </a:xfrm>
          <a:prstGeom prst="actionButtonBlank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/>
              <a:t>CÂU 2</a:t>
            </a:r>
          </a:p>
        </p:txBody>
      </p:sp>
      <p:sp>
        <p:nvSpPr>
          <p:cNvPr id="14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14367" y="2896271"/>
            <a:ext cx="1250299" cy="1219482"/>
          </a:xfrm>
          <a:prstGeom prst="actionButtonBlank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/>
              <a:t>CÂU 3</a:t>
            </a:r>
          </a:p>
        </p:txBody>
      </p:sp>
      <p:sp>
        <p:nvSpPr>
          <p:cNvPr id="150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92511" y="4725494"/>
            <a:ext cx="1406586" cy="1143265"/>
          </a:xfrm>
          <a:prstGeom prst="actionButtonBlank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/>
              <a:t>CÂU 6</a:t>
            </a:r>
          </a:p>
        </p:txBody>
      </p:sp>
      <p:sp>
        <p:nvSpPr>
          <p:cNvPr id="15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2454" y="4725494"/>
            <a:ext cx="1250299" cy="1219482"/>
          </a:xfrm>
          <a:prstGeom prst="actionButtonBlank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/>
              <a:t>CÂU 4</a:t>
            </a:r>
          </a:p>
        </p:txBody>
      </p:sp>
      <p:sp>
        <p:nvSpPr>
          <p:cNvPr id="15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7482" y="4725494"/>
            <a:ext cx="1250299" cy="1219482"/>
          </a:xfrm>
          <a:prstGeom prst="actionButtonBlank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/>
              <a:t>CÂU 5 </a:t>
            </a:r>
          </a:p>
        </p:txBody>
      </p:sp>
    </p:spTree>
    <p:extLst>
      <p:ext uri="{BB962C8B-B14F-4D97-AF65-F5344CB8AC3E}">
        <p14:creationId xmlns:p14="http://schemas.microsoft.com/office/powerpoint/2010/main" val="1581109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8881 L -0.03334 0.19982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5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 L 3.33333E-6 -0.044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0.0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-0.11193 C -0.01788 -0.14015 0.06354 -0.16836 0.14219 -0.16489 C 0.22083 -0.16143 0.39305 -0.10569 0.37239 -0.09089 C 0.35173 -0.07609 0.0776 -0.07817 0.0184 -0.0760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5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43" grpId="0" animBg="1"/>
      <p:bldP spid="56643" grpId="1" animBg="1"/>
      <p:bldP spid="56643" grpId="2" animBg="1"/>
      <p:bldP spid="56643" grpId="3" animBg="1"/>
      <p:bldP spid="56647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AutoShape 27"/>
          <p:cNvSpPr>
            <a:spLocks noChangeArrowheads="1"/>
          </p:cNvSpPr>
          <p:nvPr/>
        </p:nvSpPr>
        <p:spPr bwMode="auto">
          <a:xfrm>
            <a:off x="703293" y="1120182"/>
            <a:ext cx="2708166" cy="6097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9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9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3733" name="Text Box 28"/>
          <p:cNvSpPr txBox="1">
            <a:spLocks noChangeArrowheads="1"/>
          </p:cNvSpPr>
          <p:nvPr/>
        </p:nvSpPr>
        <p:spPr bwMode="auto">
          <a:xfrm>
            <a:off x="253967" y="1832777"/>
            <a:ext cx="11877024" cy="84788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900" b="1" dirty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900" b="1" dirty="0">
                <a:solidFill>
                  <a:srgbClr val="CC0099"/>
                </a:solidFill>
              </a:rPr>
              <a:t>:</a:t>
            </a:r>
            <a:endParaRPr lang="en-US" sz="4900" dirty="0"/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9260027" y="6022295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9259212" y="5996685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9246188" y="5971281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9220953" y="5971281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9271422" y="6006109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214895" y="3298904"/>
            <a:ext cx="11741087" cy="263298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5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Đáp</a:t>
            </a:r>
            <a:r>
              <a:rPr lang="en-US" sz="55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55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án</a:t>
            </a:r>
            <a:r>
              <a:rPr lang="en-US" sz="55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</a:t>
            </a:r>
            <a:r>
              <a:rPr lang="en-US" sz="5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8558360" y="6097412"/>
            <a:ext cx="2031736" cy="4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  <a:latin typeface=".VnTifani HeavyH" panose="020B7200000000000000" pitchFamily="34" charset="0"/>
              </a:rPr>
              <a:t>HẾT GIỜ</a:t>
            </a:r>
          </a:p>
        </p:txBody>
      </p:sp>
      <p:sp>
        <p:nvSpPr>
          <p:cNvPr id="73741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64666" y="5944976"/>
            <a:ext cx="156287" cy="15243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08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9" grpId="0"/>
      <p:bldP spid="92190" grpId="0"/>
      <p:bldP spid="92192" grpId="0"/>
      <p:bldP spid="92194" grpId="0" animBg="1"/>
      <p:bldP spid="9219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AutoShape 27"/>
          <p:cNvSpPr>
            <a:spLocks noChangeArrowheads="1"/>
          </p:cNvSpPr>
          <p:nvPr/>
        </p:nvSpPr>
        <p:spPr bwMode="auto">
          <a:xfrm>
            <a:off x="717944" y="457306"/>
            <a:ext cx="2109879" cy="6097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900" b="1" u="sng" dirty="0" err="1">
                <a:solidFill>
                  <a:srgbClr val="0000FF"/>
                </a:solidFill>
                <a:latin typeface=".VnArial" panose="020B7200000000000000" pitchFamily="34" charset="0"/>
              </a:rPr>
              <a:t>Câu</a:t>
            </a:r>
            <a:r>
              <a:rPr lang="en-US" sz="4900" b="1" u="sng" dirty="0">
                <a:solidFill>
                  <a:srgbClr val="0000FF"/>
                </a:solidFill>
                <a:latin typeface=".VnArial" panose="020B7200000000000000" pitchFamily="34" charset="0"/>
              </a:rPr>
              <a:t> 2</a:t>
            </a:r>
            <a:endParaRPr lang="en-US" sz="4900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74757" name="Text Box 28"/>
          <p:cNvSpPr txBox="1">
            <a:spLocks noChangeArrowheads="1"/>
          </p:cNvSpPr>
          <p:nvPr/>
        </p:nvSpPr>
        <p:spPr bwMode="auto">
          <a:xfrm>
            <a:off x="587704" y="1448136"/>
            <a:ext cx="11643407" cy="847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Từ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Bắc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vào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Nam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chiều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dài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của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nước</a:t>
            </a:r>
            <a:r>
              <a:rPr lang="en-US" sz="49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ta </a:t>
            </a:r>
            <a:r>
              <a:rPr lang="en-US" sz="49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là</a:t>
            </a:r>
            <a:r>
              <a:rPr lang="en-US" sz="4900" b="1" dirty="0">
                <a:solidFill>
                  <a:srgbClr val="CC0099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9377241" y="6280016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9279561" y="6394345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9357705" y="6273662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9357705" y="6276840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9377241" y="6280017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854697" y="3074779"/>
            <a:ext cx="9108622" cy="94021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Đáp</a:t>
            </a:r>
            <a:r>
              <a:rPr lang="en-US" sz="5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án</a:t>
            </a:r>
            <a:r>
              <a:rPr lang="en-US" sz="5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1650 km</a:t>
            </a:r>
            <a:endParaRPr lang="en-US" sz="5500" b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8791163" y="6397520"/>
            <a:ext cx="2266167" cy="4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Hết</a:t>
            </a:r>
            <a:r>
              <a:rPr lang="en-US" sz="2000" dirty="0">
                <a:solidFill>
                  <a:srgbClr val="FF3300"/>
                </a:solidFill>
                <a:latin typeface=".VnTifani HeavyH" panose="020B7200000000000000" pitchFamily="34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giờ</a:t>
            </a:r>
            <a:endParaRPr lang="en-US" sz="2000" dirty="0"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74765" name="AutoShape 5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0655" y="5640106"/>
            <a:ext cx="156287" cy="22865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2024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3" grpId="0"/>
      <p:bldP spid="93214" grpId="0"/>
      <p:bldP spid="93216" grpId="0"/>
      <p:bldP spid="932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27"/>
          <p:cNvSpPr>
            <a:spLocks noChangeArrowheads="1"/>
          </p:cNvSpPr>
          <p:nvPr/>
        </p:nvSpPr>
        <p:spPr bwMode="auto">
          <a:xfrm>
            <a:off x="1015868" y="762177"/>
            <a:ext cx="2383382" cy="60974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900" b="1" u="sng" dirty="0" err="1">
                <a:solidFill>
                  <a:srgbClr val="0000FF"/>
                </a:solidFill>
                <a:latin typeface=".VnArial" panose="020B7200000000000000" pitchFamily="34" charset="0"/>
              </a:rPr>
              <a:t>Câu</a:t>
            </a:r>
            <a:r>
              <a:rPr lang="en-US" sz="4900" b="1" u="sng" dirty="0">
                <a:solidFill>
                  <a:srgbClr val="0000FF"/>
                </a:solidFill>
                <a:latin typeface=".VnArial" panose="020B7200000000000000" pitchFamily="34" charset="0"/>
              </a:rPr>
              <a:t> 3</a:t>
            </a:r>
            <a:r>
              <a:rPr lang="en-US" sz="49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2054" name="Text Box 28"/>
          <p:cNvSpPr txBox="1">
            <a:spLocks noChangeArrowheads="1"/>
          </p:cNvSpPr>
          <p:nvPr/>
        </p:nvSpPr>
        <p:spPr bwMode="auto">
          <a:xfrm>
            <a:off x="1015868" y="1676788"/>
            <a:ext cx="9984623" cy="9402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55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5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5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…… 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8869307" y="6247861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8966986" y="6280017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8927915" y="6215707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8947450" y="6215708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8986522" y="6215708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947865" y="3028343"/>
            <a:ext cx="10052626" cy="94021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Đáp</a:t>
            </a:r>
            <a:r>
              <a:rPr lang="en-US" sz="5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án</a:t>
            </a:r>
            <a:r>
              <a:rPr lang="en-US" sz="5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sz="5500" b="1" dirty="0">
                <a:solidFill>
                  <a:srgbClr val="FF3300"/>
                </a:solidFill>
                <a:latin typeface=".VnTime" panose="020B7200000000000000" pitchFamily="34" charset="0"/>
              </a:rPr>
              <a:t>330000 km</a:t>
            </a:r>
            <a:r>
              <a:rPr lang="en-US" sz="5500" b="1" baseline="30000" dirty="0">
                <a:solidFill>
                  <a:srgbClr val="FF3300"/>
                </a:solidFill>
                <a:latin typeface=".VnTime" panose="020B7200000000000000" pitchFamily="34" charset="0"/>
              </a:rPr>
              <a:t>2</a:t>
            </a:r>
            <a:endParaRPr lang="en-US" sz="5500" b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8380909" y="6307011"/>
            <a:ext cx="2266167" cy="4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Hết</a:t>
            </a:r>
            <a:r>
              <a:rPr lang="en-US" sz="2000" dirty="0">
                <a:solidFill>
                  <a:srgbClr val="FF3300"/>
                </a:solidFill>
                <a:latin typeface=".VnTifani HeavyH" panose="020B7200000000000000" pitchFamily="34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giờ</a:t>
            </a:r>
            <a:endParaRPr lang="en-US" sz="2000" dirty="0"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2062" name="AutoShape 4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3230" y="5868759"/>
            <a:ext cx="156287" cy="22865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99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4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4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4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4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7" grpId="0"/>
      <p:bldP spid="94238" grpId="0"/>
      <p:bldP spid="94240" grpId="0"/>
      <p:bldP spid="942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937724" y="457306"/>
            <a:ext cx="4083007" cy="6097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900" b="1" u="sng" dirty="0" err="1">
                <a:solidFill>
                  <a:srgbClr val="0000FF"/>
                </a:solidFill>
                <a:latin typeface=".VnArial" panose="020B7200000000000000" pitchFamily="34" charset="0"/>
              </a:rPr>
              <a:t>Câu</a:t>
            </a:r>
            <a:r>
              <a:rPr lang="en-US" sz="4900" b="1" u="sng" dirty="0">
                <a:solidFill>
                  <a:srgbClr val="0000FF"/>
                </a:solidFill>
                <a:latin typeface=".VnArial" panose="020B7200000000000000" pitchFamily="34" charset="0"/>
              </a:rPr>
              <a:t> 4</a:t>
            </a:r>
            <a:r>
              <a:rPr lang="en-US" sz="49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781437" y="1288347"/>
            <a:ext cx="10977558" cy="17866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5500" dirty="0" err="1">
                <a:solidFill>
                  <a:srgbClr val="003300"/>
                </a:solidFill>
              </a:rPr>
              <a:t>Phần</a:t>
            </a:r>
            <a:r>
              <a:rPr lang="en-US" sz="5500" dirty="0">
                <a:solidFill>
                  <a:srgbClr val="003300"/>
                </a:solidFill>
              </a:rPr>
              <a:t> </a:t>
            </a:r>
            <a:r>
              <a:rPr lang="en-US" sz="5500" dirty="0" err="1">
                <a:solidFill>
                  <a:srgbClr val="003300"/>
                </a:solidFill>
              </a:rPr>
              <a:t>đất</a:t>
            </a:r>
            <a:r>
              <a:rPr lang="en-US" sz="5500" dirty="0">
                <a:solidFill>
                  <a:srgbClr val="003300"/>
                </a:solidFill>
              </a:rPr>
              <a:t> </a:t>
            </a:r>
            <a:r>
              <a:rPr lang="en-US" sz="5500" dirty="0" err="1">
                <a:solidFill>
                  <a:srgbClr val="003300"/>
                </a:solidFill>
              </a:rPr>
              <a:t>liền</a:t>
            </a:r>
            <a:r>
              <a:rPr lang="en-US" sz="5500" dirty="0">
                <a:solidFill>
                  <a:srgbClr val="003300"/>
                </a:solidFill>
              </a:rPr>
              <a:t> </a:t>
            </a:r>
            <a:r>
              <a:rPr lang="en-US" sz="5500" dirty="0" err="1">
                <a:solidFill>
                  <a:srgbClr val="003300"/>
                </a:solidFill>
              </a:rPr>
              <a:t>của</a:t>
            </a:r>
            <a:r>
              <a:rPr lang="en-US" sz="5500" dirty="0">
                <a:solidFill>
                  <a:srgbClr val="003300"/>
                </a:solidFill>
              </a:rPr>
              <a:t> </a:t>
            </a:r>
            <a:r>
              <a:rPr lang="en-US" sz="5500" dirty="0" err="1">
                <a:solidFill>
                  <a:srgbClr val="003300"/>
                </a:solidFill>
              </a:rPr>
              <a:t>nước</a:t>
            </a:r>
            <a:r>
              <a:rPr lang="en-US" sz="5500" dirty="0">
                <a:solidFill>
                  <a:srgbClr val="003300"/>
                </a:solidFill>
              </a:rPr>
              <a:t> ta </a:t>
            </a:r>
            <a:r>
              <a:rPr lang="en-US" sz="5500" dirty="0" err="1">
                <a:solidFill>
                  <a:srgbClr val="003300"/>
                </a:solidFill>
              </a:rPr>
              <a:t>giáp</a:t>
            </a:r>
            <a:r>
              <a:rPr lang="en-US" sz="5500" dirty="0">
                <a:solidFill>
                  <a:srgbClr val="003300"/>
                </a:solidFill>
              </a:rPr>
              <a:t> </a:t>
            </a:r>
            <a:r>
              <a:rPr lang="en-US" sz="5500" dirty="0" err="1">
                <a:solidFill>
                  <a:srgbClr val="003300"/>
                </a:solidFill>
              </a:rPr>
              <a:t>với</a:t>
            </a:r>
            <a:r>
              <a:rPr lang="en-US" sz="5500" dirty="0">
                <a:solidFill>
                  <a:srgbClr val="003300"/>
                </a:solidFill>
              </a:rPr>
              <a:t> </a:t>
            </a:r>
            <a:r>
              <a:rPr lang="en-US" sz="5500" dirty="0" err="1">
                <a:solidFill>
                  <a:srgbClr val="003300"/>
                </a:solidFill>
              </a:rPr>
              <a:t>nước</a:t>
            </a:r>
            <a:r>
              <a:rPr lang="en-US" sz="5500" dirty="0">
                <a:solidFill>
                  <a:srgbClr val="003300"/>
                </a:solidFill>
              </a:rPr>
              <a:t>:</a:t>
            </a:r>
            <a:endParaRPr lang="en-US" sz="5500" b="1" dirty="0">
              <a:solidFill>
                <a:srgbClr val="003300"/>
              </a:solidFill>
              <a:latin typeface=".VnTime" panose="020B7200000000000000" pitchFamily="34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9593764" y="6207805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9474920" y="6241114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9583182" y="6241114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9553064" y="6241114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9494456" y="6097412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301992" y="4115131"/>
            <a:ext cx="9984483" cy="17866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921" tIns="46461" rIns="92921" bIns="4646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500" b="1" u="sng" dirty="0" err="1">
                <a:solidFill>
                  <a:srgbClr val="FF3300"/>
                </a:solidFill>
                <a:latin typeface="Times New Roman" pitchFamily="18" charset="0"/>
              </a:rPr>
              <a:t>Đáp</a:t>
            </a:r>
            <a:r>
              <a:rPr lang="en-US" sz="55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5500" b="1" u="sng" dirty="0" err="1">
                <a:solidFill>
                  <a:srgbClr val="FF3300"/>
                </a:solidFill>
                <a:latin typeface="Times New Roman" pitchFamily="18" charset="0"/>
              </a:rPr>
              <a:t>án</a:t>
            </a:r>
            <a:r>
              <a:rPr lang="en-US" sz="5500" b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5500" i="1" dirty="0" err="1">
                <a:solidFill>
                  <a:srgbClr val="FF0000"/>
                </a:solidFill>
                <a:latin typeface="Arial" charset="0"/>
              </a:rPr>
              <a:t>Trung</a:t>
            </a:r>
            <a:r>
              <a:rPr lang="en-US" sz="550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Arial" charset="0"/>
              </a:rPr>
              <a:t>Quốc</a:t>
            </a:r>
            <a:r>
              <a:rPr lang="en-US" sz="5500" i="1" dirty="0">
                <a:solidFill>
                  <a:srgbClr val="FF0000"/>
                </a:solidFill>
                <a:latin typeface="Arial" charset="0"/>
              </a:rPr>
              <a:t>; </a:t>
            </a:r>
            <a:r>
              <a:rPr lang="en-US" sz="5500" i="1" dirty="0" err="1">
                <a:solidFill>
                  <a:srgbClr val="FF0000"/>
                </a:solidFill>
                <a:latin typeface="Arial" charset="0"/>
              </a:rPr>
              <a:t>Lào</a:t>
            </a:r>
            <a:r>
              <a:rPr lang="en-US" sz="550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500" i="1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5500" i="1" dirty="0">
                <a:solidFill>
                  <a:srgbClr val="FF0000"/>
                </a:solidFill>
                <a:latin typeface="Arial" charset="0"/>
              </a:rPr>
              <a:t> Cam-</a:t>
            </a:r>
            <a:r>
              <a:rPr lang="en-US" sz="5500" i="1" dirty="0" err="1">
                <a:solidFill>
                  <a:srgbClr val="FF0000"/>
                </a:solidFill>
                <a:latin typeface="Arial" charset="0"/>
              </a:rPr>
              <a:t>pu</a:t>
            </a:r>
            <a:r>
              <a:rPr lang="en-US" sz="5500" i="1" dirty="0">
                <a:solidFill>
                  <a:srgbClr val="FF0000"/>
                </a:solidFill>
                <a:latin typeface="Arial" charset="0"/>
              </a:rPr>
              <a:t>-chia</a:t>
            </a:r>
            <a:r>
              <a:rPr lang="en-US" sz="5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8908379" y="6530900"/>
            <a:ext cx="1562873" cy="4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Hết</a:t>
            </a:r>
            <a:r>
              <a:rPr lang="en-US" sz="2000" dirty="0">
                <a:solidFill>
                  <a:srgbClr val="FF3300"/>
                </a:solidFill>
                <a:latin typeface=".VnTifani HeavyH" panose="020B7200000000000000" pitchFamily="34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giờ</a:t>
            </a:r>
            <a:endParaRPr lang="en-US" sz="2000" dirty="0"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3086" name="AutoShape 4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9936" y="6021194"/>
            <a:ext cx="234431" cy="15243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930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  <p:bldP spid="96275" grpId="0"/>
      <p:bldP spid="962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15"/>
          <p:cNvSpPr>
            <a:spLocks noChangeArrowheads="1"/>
          </p:cNvSpPr>
          <p:nvPr/>
        </p:nvSpPr>
        <p:spPr bwMode="auto">
          <a:xfrm>
            <a:off x="625149" y="609741"/>
            <a:ext cx="2874621" cy="6097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9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9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5782" name="Text Box 16"/>
          <p:cNvSpPr txBox="1">
            <a:spLocks noChangeArrowheads="1"/>
          </p:cNvSpPr>
          <p:nvPr/>
        </p:nvSpPr>
        <p:spPr bwMode="auto">
          <a:xfrm>
            <a:off x="1427582" y="1460115"/>
            <a:ext cx="9647824" cy="9402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500" dirty="0"/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0471252" y="5693002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0393108" y="5669287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10393108" y="5618971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10236821" y="5693003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0236821" y="5743318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1797305" y="3430549"/>
            <a:ext cx="6034231" cy="94021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5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9377241" y="6161916"/>
            <a:ext cx="2266167" cy="4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Hết</a:t>
            </a:r>
            <a:r>
              <a:rPr lang="en-US" sz="2000" dirty="0">
                <a:solidFill>
                  <a:srgbClr val="FF3300"/>
                </a:solidFill>
                <a:latin typeface=".VnTifani HeavyH" panose="020B7200000000000000" pitchFamily="34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giờ</a:t>
            </a:r>
            <a:endParaRPr lang="en-US" sz="2000" dirty="0"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75790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5207" y="5411453"/>
            <a:ext cx="156287" cy="22865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693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/>
      <p:bldP spid="97298" grpId="0"/>
      <p:bldP spid="97300" grpId="0"/>
      <p:bldP spid="973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AutoShape 15"/>
          <p:cNvSpPr>
            <a:spLocks noChangeArrowheads="1"/>
          </p:cNvSpPr>
          <p:nvPr/>
        </p:nvSpPr>
        <p:spPr bwMode="auto">
          <a:xfrm>
            <a:off x="937724" y="622494"/>
            <a:ext cx="2422454" cy="6097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9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9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49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76806" name="Text Box 16"/>
          <p:cNvSpPr txBox="1">
            <a:spLocks noChangeArrowheads="1"/>
          </p:cNvSpPr>
          <p:nvPr/>
        </p:nvSpPr>
        <p:spPr bwMode="auto">
          <a:xfrm>
            <a:off x="468049" y="1509403"/>
            <a:ext cx="11566077" cy="847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9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4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9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 </a:t>
            </a:r>
            <a:r>
              <a:rPr lang="en-US" sz="4900" b="1" dirty="0">
                <a:solidFill>
                  <a:srgbClr val="993300"/>
                </a:solidFill>
              </a:rPr>
              <a:t>: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7696338" y="5630625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7735816" y="5594059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7774482" y="5615586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7735410" y="5608580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7735410" y="5622591"/>
            <a:ext cx="547006" cy="6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>
                <a:solidFill>
                  <a:srgbClr val="0000FF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468049" y="3512338"/>
            <a:ext cx="10778943" cy="94021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Đáp</a:t>
            </a:r>
            <a:r>
              <a:rPr lang="en-US" sz="55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án</a:t>
            </a:r>
            <a:r>
              <a:rPr lang="en-US" sz="55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sz="55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55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55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Hới</a:t>
            </a:r>
            <a:r>
              <a:rPr lang="en-US" sz="55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(</a:t>
            </a:r>
            <a:r>
              <a:rPr lang="en-US" sz="55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Quảng</a:t>
            </a:r>
            <a:r>
              <a:rPr lang="en-US" sz="55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55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Bình</a:t>
            </a:r>
            <a:r>
              <a:rPr lang="en-US" sz="55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7149333" y="6112734"/>
            <a:ext cx="2266167" cy="4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Hết</a:t>
            </a:r>
            <a:r>
              <a:rPr lang="en-US" sz="2000" dirty="0">
                <a:solidFill>
                  <a:srgbClr val="FF3300"/>
                </a:solidFill>
                <a:latin typeface=".VnTifani HeavyH" panose="020B7200000000000000" pitchFamily="34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.VnTifani HeavyH" panose="020B7200000000000000" pitchFamily="34" charset="0"/>
              </a:rPr>
              <a:t>giờ</a:t>
            </a:r>
            <a:endParaRPr lang="en-US" sz="2000" dirty="0"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76814" name="AutoShape 3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39517" y="6097412"/>
            <a:ext cx="156287" cy="15243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21" tIns="46461" rIns="92921" bIns="464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615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4" grpId="0"/>
      <p:bldP spid="101396" grpId="0"/>
      <p:bldP spid="1013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D180D0-A892-4695-B822-8369584B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" y="-5433"/>
            <a:ext cx="12186005" cy="68546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D5F709E-4825-4165-97E2-E1C0DEF4E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9138" y="4511429"/>
            <a:ext cx="3169071" cy="24345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4DDD335-A4E8-48A4-B1B2-42BA16659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137" y="-175196"/>
            <a:ext cx="3254752" cy="26551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CA3ACE7-0647-4134-B5E3-A531613CD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209" y="3732322"/>
            <a:ext cx="2604216" cy="3235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5266393-90CC-4717-A1F8-F614006B2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7112" y="-12966"/>
            <a:ext cx="3594857" cy="23307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9B8EBFE-F3CF-46BB-AF34-FAFE2FD60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41" y="3869328"/>
            <a:ext cx="3904926" cy="33874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8E094B-6A10-4B36-A1C7-101A8FE59BB6}"/>
              </a:ext>
            </a:extLst>
          </p:cNvPr>
          <p:cNvSpPr txBox="1"/>
          <p:nvPr/>
        </p:nvSpPr>
        <p:spPr>
          <a:xfrm>
            <a:off x="2296428" y="1391272"/>
            <a:ext cx="7597556" cy="3375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05236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DC22E00D-22AE-4824-993A-942BDD3F11FE}"/>
              </a:ext>
            </a:extLst>
          </p:cNvPr>
          <p:cNvSpPr/>
          <p:nvPr/>
        </p:nvSpPr>
        <p:spPr>
          <a:xfrm>
            <a:off x="-2520567" y="-2332369"/>
            <a:ext cx="4132192" cy="384069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ECCF6C29-9682-4C2A-B9D9-A25378DEE536}"/>
              </a:ext>
            </a:extLst>
          </p:cNvPr>
          <p:cNvSpPr/>
          <p:nvPr/>
        </p:nvSpPr>
        <p:spPr>
          <a:xfrm>
            <a:off x="10103486" y="-641429"/>
            <a:ext cx="6101442" cy="55612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3937A3F1-394C-48F4-8CC0-3DDD5A4D756E}"/>
              </a:ext>
            </a:extLst>
          </p:cNvPr>
          <p:cNvSpPr/>
          <p:nvPr/>
        </p:nvSpPr>
        <p:spPr>
          <a:xfrm>
            <a:off x="-517321" y="4651345"/>
            <a:ext cx="4132192" cy="3830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: Rounded Corners 8">
            <a:extLst>
              <a:ext uri="{FF2B5EF4-FFF2-40B4-BE49-F238E27FC236}">
                <a16:creationId xmlns:a16="http://schemas.microsoft.com/office/drawing/2014/main" xmlns="" id="{EDF9770D-CF8D-4D87-BC9D-0DB57EB387BA}"/>
              </a:ext>
            </a:extLst>
          </p:cNvPr>
          <p:cNvSpPr/>
          <p:nvPr/>
        </p:nvSpPr>
        <p:spPr>
          <a:xfrm>
            <a:off x="-7358535" y="877466"/>
            <a:ext cx="5031413" cy="1261729"/>
          </a:xfrm>
          <a:prstGeom prst="roundRect">
            <a:avLst>
              <a:gd name="adj" fmla="val 37654"/>
            </a:avLst>
          </a:prstGeom>
          <a:solidFill>
            <a:srgbClr val="6D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xmlns="" id="{20196E55-ACF6-4D1E-A79F-B95D570752FD}"/>
              </a:ext>
            </a:extLst>
          </p:cNvPr>
          <p:cNvSpPr/>
          <p:nvPr/>
        </p:nvSpPr>
        <p:spPr>
          <a:xfrm>
            <a:off x="-6986801" y="1109763"/>
            <a:ext cx="842581" cy="809999"/>
          </a:xfrm>
          <a:prstGeom prst="roundRect">
            <a:avLst>
              <a:gd name="adj" fmla="val 36860"/>
            </a:avLst>
          </a:prstGeom>
          <a:solidFill>
            <a:srgbClr val="FFE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xmlns="" id="{D1F7E346-B23A-4B22-AE40-40C7D59FF348}"/>
              </a:ext>
            </a:extLst>
          </p:cNvPr>
          <p:cNvSpPr txBox="1"/>
          <p:nvPr/>
        </p:nvSpPr>
        <p:spPr>
          <a:xfrm>
            <a:off x="-5994356" y="1216556"/>
            <a:ext cx="288885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</a:t>
            </a:r>
            <a:endParaRPr lang="en-M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8">
            <a:extLst>
              <a:ext uri="{FF2B5EF4-FFF2-40B4-BE49-F238E27FC236}">
                <a16:creationId xmlns:a16="http://schemas.microsoft.com/office/drawing/2014/main" xmlns="" id="{6F8A1B6C-6D74-4010-A2B2-9E5791B5181D}"/>
              </a:ext>
            </a:extLst>
          </p:cNvPr>
          <p:cNvSpPr/>
          <p:nvPr/>
        </p:nvSpPr>
        <p:spPr>
          <a:xfrm>
            <a:off x="-7388735" y="3942971"/>
            <a:ext cx="5031413" cy="1261729"/>
          </a:xfrm>
          <a:prstGeom prst="roundRect">
            <a:avLst>
              <a:gd name="adj" fmla="val 37654"/>
            </a:avLst>
          </a:prstGeom>
          <a:solidFill>
            <a:srgbClr val="6D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0" name="Rectangle: Rounded Corners 12">
            <a:extLst>
              <a:ext uri="{FF2B5EF4-FFF2-40B4-BE49-F238E27FC236}">
                <a16:creationId xmlns:a16="http://schemas.microsoft.com/office/drawing/2014/main" xmlns="" id="{9C587B55-4C77-496C-B4D3-C1C8845A6FEE}"/>
              </a:ext>
            </a:extLst>
          </p:cNvPr>
          <p:cNvSpPr/>
          <p:nvPr/>
        </p:nvSpPr>
        <p:spPr>
          <a:xfrm>
            <a:off x="-7017001" y="4175268"/>
            <a:ext cx="842581" cy="809999"/>
          </a:xfrm>
          <a:prstGeom prst="roundRect">
            <a:avLst>
              <a:gd name="adj" fmla="val 36860"/>
            </a:avLst>
          </a:prstGeom>
          <a:solidFill>
            <a:srgbClr val="FFE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xmlns="" id="{3E89CC4D-C641-4AA3-931C-F9FE558900B8}"/>
              </a:ext>
            </a:extLst>
          </p:cNvPr>
          <p:cNvSpPr txBox="1"/>
          <p:nvPr/>
        </p:nvSpPr>
        <p:spPr>
          <a:xfrm>
            <a:off x="-6024556" y="4282061"/>
            <a:ext cx="288885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  <a:endParaRPr lang="en-M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8">
            <a:extLst>
              <a:ext uri="{FF2B5EF4-FFF2-40B4-BE49-F238E27FC236}">
                <a16:creationId xmlns:a16="http://schemas.microsoft.com/office/drawing/2014/main" xmlns="" id="{B3CD89A3-171F-4F07-9241-66AD28D92C17}"/>
              </a:ext>
            </a:extLst>
          </p:cNvPr>
          <p:cNvSpPr/>
          <p:nvPr/>
        </p:nvSpPr>
        <p:spPr>
          <a:xfrm>
            <a:off x="-7388735" y="5422392"/>
            <a:ext cx="5031413" cy="1261729"/>
          </a:xfrm>
          <a:prstGeom prst="roundRect">
            <a:avLst>
              <a:gd name="adj" fmla="val 37654"/>
            </a:avLst>
          </a:prstGeom>
          <a:solidFill>
            <a:srgbClr val="6D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4" name="Rectangle: Rounded Corners 12">
            <a:extLst>
              <a:ext uri="{FF2B5EF4-FFF2-40B4-BE49-F238E27FC236}">
                <a16:creationId xmlns:a16="http://schemas.microsoft.com/office/drawing/2014/main" xmlns="" id="{E1D33F09-72F6-4274-ADD8-720C31EB2327}"/>
              </a:ext>
            </a:extLst>
          </p:cNvPr>
          <p:cNvSpPr/>
          <p:nvPr/>
        </p:nvSpPr>
        <p:spPr>
          <a:xfrm>
            <a:off x="-7017001" y="5654689"/>
            <a:ext cx="842581" cy="809999"/>
          </a:xfrm>
          <a:prstGeom prst="roundRect">
            <a:avLst>
              <a:gd name="adj" fmla="val 36860"/>
            </a:avLst>
          </a:prstGeom>
          <a:solidFill>
            <a:srgbClr val="FFE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xmlns="" id="{E98A8D30-EB80-4AA9-9881-57CC9C8E4A8B}"/>
              </a:ext>
            </a:extLst>
          </p:cNvPr>
          <p:cNvSpPr txBox="1"/>
          <p:nvPr/>
        </p:nvSpPr>
        <p:spPr>
          <a:xfrm>
            <a:off x="-6024556" y="5761482"/>
            <a:ext cx="288885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</a:t>
            </a:r>
            <a:endParaRPr lang="en-M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8">
            <a:extLst>
              <a:ext uri="{FF2B5EF4-FFF2-40B4-BE49-F238E27FC236}">
                <a16:creationId xmlns:a16="http://schemas.microsoft.com/office/drawing/2014/main" xmlns="" id="{2747D4B1-00AC-4C96-B4C7-C4972DA3FDA0}"/>
              </a:ext>
            </a:extLst>
          </p:cNvPr>
          <p:cNvSpPr/>
          <p:nvPr/>
        </p:nvSpPr>
        <p:spPr>
          <a:xfrm>
            <a:off x="735829" y="259782"/>
            <a:ext cx="5031414" cy="6340024"/>
          </a:xfrm>
          <a:prstGeom prst="roundRect">
            <a:avLst>
              <a:gd name="adj" fmla="val 7747"/>
            </a:avLst>
          </a:prstGeom>
          <a:solidFill>
            <a:srgbClr val="6D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6" name="Rectangle: Rounded Corners 12">
            <a:extLst>
              <a:ext uri="{FF2B5EF4-FFF2-40B4-BE49-F238E27FC236}">
                <a16:creationId xmlns:a16="http://schemas.microsoft.com/office/drawing/2014/main" xmlns="" id="{58078EE5-8EEB-4C2B-BBEB-5209F4CF20B5}"/>
              </a:ext>
            </a:extLst>
          </p:cNvPr>
          <p:cNvSpPr/>
          <p:nvPr/>
        </p:nvSpPr>
        <p:spPr>
          <a:xfrm>
            <a:off x="1127486" y="573285"/>
            <a:ext cx="842581" cy="809999"/>
          </a:xfrm>
          <a:prstGeom prst="roundRect">
            <a:avLst>
              <a:gd name="adj" fmla="val 36860"/>
            </a:avLst>
          </a:prstGeom>
          <a:solidFill>
            <a:srgbClr val="FFE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03705EFD-87B8-479C-AF42-79DD6BE330B9}"/>
              </a:ext>
            </a:extLst>
          </p:cNvPr>
          <p:cNvGrpSpPr/>
          <p:nvPr/>
        </p:nvGrpSpPr>
        <p:grpSpPr>
          <a:xfrm>
            <a:off x="6158900" y="25690"/>
            <a:ext cx="5532572" cy="1091789"/>
            <a:chOff x="6114326" y="310095"/>
            <a:chExt cx="5533292" cy="1425354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xmlns="" id="{C9D1D626-FFB7-4554-B235-1D21976BCDFB}"/>
                </a:ext>
              </a:extLst>
            </p:cNvPr>
            <p:cNvSpPr/>
            <p:nvPr/>
          </p:nvSpPr>
          <p:spPr>
            <a:xfrm>
              <a:off x="6114326" y="310095"/>
              <a:ext cx="5533292" cy="1415281"/>
            </a:xfrm>
            <a:prstGeom prst="roundRect">
              <a:avLst>
                <a:gd name="adj" fmla="val 971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xmlns="" id="{12E60FB0-D227-4786-8DD9-646EF5F38497}"/>
                </a:ext>
              </a:extLst>
            </p:cNvPr>
            <p:cNvSpPr txBox="1"/>
            <p:nvPr/>
          </p:nvSpPr>
          <p:spPr>
            <a:xfrm>
              <a:off x="6273974" y="489841"/>
              <a:ext cx="5275588" cy="124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Á?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600162AF-0BC7-46E2-8928-4EBBE93E4961}"/>
              </a:ext>
            </a:extLst>
          </p:cNvPr>
          <p:cNvSpPr/>
          <p:nvPr/>
        </p:nvSpPr>
        <p:spPr>
          <a:xfrm>
            <a:off x="6158900" y="1285914"/>
            <a:ext cx="5532572" cy="1084073"/>
          </a:xfrm>
          <a:prstGeom prst="roundRect">
            <a:avLst>
              <a:gd name="adj" fmla="val 97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DA45811E-3014-4833-B1AE-855BE16255CB}"/>
              </a:ext>
            </a:extLst>
          </p:cNvPr>
          <p:cNvSpPr/>
          <p:nvPr/>
        </p:nvSpPr>
        <p:spPr>
          <a:xfrm>
            <a:off x="6189691" y="5438642"/>
            <a:ext cx="5487201" cy="1289605"/>
          </a:xfrm>
          <a:prstGeom prst="roundRect">
            <a:avLst>
              <a:gd name="adj" fmla="val 97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5/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15D5540-8787-4AB3-B5AB-4DC177FD94B1}"/>
              </a:ext>
            </a:extLst>
          </p:cNvPr>
          <p:cNvSpPr/>
          <p:nvPr/>
        </p:nvSpPr>
        <p:spPr>
          <a:xfrm>
            <a:off x="887103" y="2552181"/>
            <a:ext cx="46675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just">
              <a:spcBef>
                <a:spcPct val="50000"/>
              </a:spcBef>
            </a:pPr>
            <a:r>
              <a:rPr lang="en-US" altLang="vi-VN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en-US" alt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SGK)</a:t>
            </a:r>
          </a:p>
        </p:txBody>
      </p:sp>
      <p:sp>
        <p:nvSpPr>
          <p:cNvPr id="27" name="Hộp Văn bản 2">
            <a:extLst>
              <a:ext uri="{FF2B5EF4-FFF2-40B4-BE49-F238E27FC236}">
                <a16:creationId xmlns:a16="http://schemas.microsoft.com/office/drawing/2014/main" xmlns="" id="{3FDC9DDA-83EF-4512-B43C-AA39465542EC}"/>
              </a:ext>
            </a:extLst>
          </p:cNvPr>
          <p:cNvSpPr txBox="1"/>
          <p:nvPr/>
        </p:nvSpPr>
        <p:spPr>
          <a:xfrm>
            <a:off x="6397896" y="1307197"/>
            <a:ext cx="511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ình chữ nhật: Góc Tròn 18">
            <a:extLst>
              <a:ext uri="{FF2B5EF4-FFF2-40B4-BE49-F238E27FC236}">
                <a16:creationId xmlns:a16="http://schemas.microsoft.com/office/drawing/2014/main" xmlns="" id="{F40429B7-3588-49C3-B231-B6ACD5F8FE70}"/>
              </a:ext>
            </a:extLst>
          </p:cNvPr>
          <p:cNvSpPr/>
          <p:nvPr/>
        </p:nvSpPr>
        <p:spPr>
          <a:xfrm>
            <a:off x="6189692" y="3910821"/>
            <a:ext cx="5532572" cy="1355511"/>
          </a:xfrm>
          <a:prstGeom prst="roundRect">
            <a:avLst>
              <a:gd name="adj" fmla="val 97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altLang="vi-VN" sz="18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ình chữ nhật: Góc Tròn 18">
            <a:extLst>
              <a:ext uri="{FF2B5EF4-FFF2-40B4-BE49-F238E27FC236}">
                <a16:creationId xmlns:a16="http://schemas.microsoft.com/office/drawing/2014/main" xmlns="" id="{247D4173-E5FA-47D4-B3C9-A9DE9BEF0F5A}"/>
              </a:ext>
            </a:extLst>
          </p:cNvPr>
          <p:cNvSpPr/>
          <p:nvPr/>
        </p:nvSpPr>
        <p:spPr>
          <a:xfrm>
            <a:off x="6189692" y="2548753"/>
            <a:ext cx="5532572" cy="1084073"/>
          </a:xfrm>
          <a:prstGeom prst="roundRect">
            <a:avLst>
              <a:gd name="adj" fmla="val 97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ộp Văn bản 2">
            <a:extLst>
              <a:ext uri="{FF2B5EF4-FFF2-40B4-BE49-F238E27FC236}">
                <a16:creationId xmlns:a16="http://schemas.microsoft.com/office/drawing/2014/main" xmlns="" id="{B1E4603A-9A4E-41BC-817F-50B8AC642026}"/>
              </a:ext>
            </a:extLst>
          </p:cNvPr>
          <p:cNvSpPr txBox="1"/>
          <p:nvPr/>
        </p:nvSpPr>
        <p:spPr>
          <a:xfrm>
            <a:off x="6338420" y="2613735"/>
            <a:ext cx="511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2">
            <a:extLst>
              <a:ext uri="{FF2B5EF4-FFF2-40B4-BE49-F238E27FC236}">
                <a16:creationId xmlns:a16="http://schemas.microsoft.com/office/drawing/2014/main" xmlns="" id="{A2AA2BB8-A651-4E6B-9782-39D1B56F830B}"/>
              </a:ext>
            </a:extLst>
          </p:cNvPr>
          <p:cNvSpPr txBox="1"/>
          <p:nvPr/>
        </p:nvSpPr>
        <p:spPr>
          <a:xfrm>
            <a:off x="6397896" y="3881337"/>
            <a:ext cx="511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4429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xmlns="" id="{4B93FA58-29AF-431C-AEF5-5C2AFA73E0D5}"/>
              </a:ext>
            </a:extLst>
          </p:cNvPr>
          <p:cNvSpPr/>
          <p:nvPr/>
        </p:nvSpPr>
        <p:spPr>
          <a:xfrm>
            <a:off x="1394085" y="869431"/>
            <a:ext cx="9928025" cy="523134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Nắm vị trí, giới hạn, hình dạng, diện tích nước Việt Nam và hiểu được những thuận lợi về vị trí lãnh thổ nước ta.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được giới hạn, mô tả vị trí , hình dạng nước ta ; ghi nhớ diện tích của Việt Nam.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a-DK" sz="3200" b="1" dirty="0">
                <a:solidFill>
                  <a:schemeClr val="tx1"/>
                </a:solidFill>
              </a:rPr>
              <a:t> </a:t>
            </a:r>
            <a:r>
              <a:rPr lang="da-DK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 hào về Tổ quốc.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Nội dung tích hợp: 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iới thiệu bản đồ Việt Nam và khẳng định chủ quyền đối với hai quần đảo Hoàng Sa, Trường Sa là của Việt Nam. 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B8E015-C144-4C48-82C7-615DF78D959A}"/>
              </a:ext>
            </a:extLst>
          </p:cNvPr>
          <p:cNvSpPr txBox="1"/>
          <p:nvPr/>
        </p:nvSpPr>
        <p:spPr>
          <a:xfrm>
            <a:off x="1520525" y="269824"/>
            <a:ext cx="75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8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0" y="79786"/>
            <a:ext cx="6373091" cy="146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lý</a:t>
            </a:r>
          </a:p>
          <a:p>
            <a:pPr algn="ctr"/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Nam- Đất nước chúng ta</a:t>
            </a:r>
          </a:p>
        </p:txBody>
      </p:sp>
      <p:pic>
        <p:nvPicPr>
          <p:cNvPr id="17" name="图片 27">
            <a:extLst>
              <a:ext uri="{FF2B5EF4-FFF2-40B4-BE49-F238E27FC236}">
                <a16:creationId xmlns:a16="http://schemas.microsoft.com/office/drawing/2014/main" xmlns="" id="{924038DE-9E82-4CC0-8E4A-8304A62F5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439" y="-57217"/>
            <a:ext cx="2078708" cy="1795452"/>
          </a:xfrm>
          <a:prstGeom prst="rect">
            <a:avLst/>
          </a:prstGeom>
        </p:spPr>
      </p:pic>
      <p:sp>
        <p:nvSpPr>
          <p:cNvPr id="7" name="Freeform 422"/>
          <p:cNvSpPr>
            <a:spLocks/>
          </p:cNvSpPr>
          <p:nvPr/>
        </p:nvSpPr>
        <p:spPr bwMode="auto">
          <a:xfrm>
            <a:off x="-1" y="1393659"/>
            <a:ext cx="6373091" cy="2355272"/>
          </a:xfrm>
          <a:custGeom>
            <a:avLst/>
            <a:gdLst>
              <a:gd name="T0" fmla="*/ 929 w 1660"/>
              <a:gd name="T1" fmla="*/ 1077 h 1077"/>
              <a:gd name="T2" fmla="*/ 867 w 1660"/>
              <a:gd name="T3" fmla="*/ 1073 h 1077"/>
              <a:gd name="T4" fmla="*/ 763 w 1660"/>
              <a:gd name="T5" fmla="*/ 1036 h 1077"/>
              <a:gd name="T6" fmla="*/ 674 w 1660"/>
              <a:gd name="T7" fmla="*/ 987 h 1077"/>
              <a:gd name="T8" fmla="*/ 601 w 1660"/>
              <a:gd name="T9" fmla="*/ 1022 h 1077"/>
              <a:gd name="T10" fmla="*/ 526 w 1660"/>
              <a:gd name="T11" fmla="*/ 1033 h 1077"/>
              <a:gd name="T12" fmla="*/ 522 w 1660"/>
              <a:gd name="T13" fmla="*/ 1033 h 1077"/>
              <a:gd name="T14" fmla="*/ 328 w 1660"/>
              <a:gd name="T15" fmla="*/ 957 h 1077"/>
              <a:gd name="T16" fmla="*/ 245 w 1660"/>
              <a:gd name="T17" fmla="*/ 821 h 1077"/>
              <a:gd name="T18" fmla="*/ 245 w 1660"/>
              <a:gd name="T19" fmla="*/ 816 h 1077"/>
              <a:gd name="T20" fmla="*/ 228 w 1660"/>
              <a:gd name="T21" fmla="*/ 816 h 1077"/>
              <a:gd name="T22" fmla="*/ 16 w 1660"/>
              <a:gd name="T23" fmla="*/ 673 h 1077"/>
              <a:gd name="T24" fmla="*/ 31 w 1660"/>
              <a:gd name="T25" fmla="*/ 526 h 1077"/>
              <a:gd name="T26" fmla="*/ 112 w 1660"/>
              <a:gd name="T27" fmla="*/ 440 h 1077"/>
              <a:gd name="T28" fmla="*/ 100 w 1660"/>
              <a:gd name="T29" fmla="*/ 272 h 1077"/>
              <a:gd name="T30" fmla="*/ 219 w 1660"/>
              <a:gd name="T31" fmla="*/ 167 h 1077"/>
              <a:gd name="T32" fmla="*/ 271 w 1660"/>
              <a:gd name="T33" fmla="*/ 162 h 1077"/>
              <a:gd name="T34" fmla="*/ 336 w 1660"/>
              <a:gd name="T35" fmla="*/ 169 h 1077"/>
              <a:gd name="T36" fmla="*/ 360 w 1660"/>
              <a:gd name="T37" fmla="*/ 109 h 1077"/>
              <a:gd name="T38" fmla="*/ 603 w 1660"/>
              <a:gd name="T39" fmla="*/ 0 h 1077"/>
              <a:gd name="T40" fmla="*/ 613 w 1660"/>
              <a:gd name="T41" fmla="*/ 0 h 1077"/>
              <a:gd name="T42" fmla="*/ 831 w 1660"/>
              <a:gd name="T43" fmla="*/ 112 h 1077"/>
              <a:gd name="T44" fmla="*/ 863 w 1660"/>
              <a:gd name="T45" fmla="*/ 196 h 1077"/>
              <a:gd name="T46" fmla="*/ 878 w 1660"/>
              <a:gd name="T47" fmla="*/ 195 h 1077"/>
              <a:gd name="T48" fmla="*/ 933 w 1660"/>
              <a:gd name="T49" fmla="*/ 208 h 1077"/>
              <a:gd name="T50" fmla="*/ 973 w 1660"/>
              <a:gd name="T51" fmla="*/ 136 h 1077"/>
              <a:gd name="T52" fmla="*/ 1251 w 1660"/>
              <a:gd name="T53" fmla="*/ 33 h 1077"/>
              <a:gd name="T54" fmla="*/ 1287 w 1660"/>
              <a:gd name="T55" fmla="*/ 35 h 1077"/>
              <a:gd name="T56" fmla="*/ 1455 w 1660"/>
              <a:gd name="T57" fmla="*/ 129 h 1077"/>
              <a:gd name="T58" fmla="*/ 1513 w 1660"/>
              <a:gd name="T59" fmla="*/ 253 h 1077"/>
              <a:gd name="T60" fmla="*/ 1619 w 1660"/>
              <a:gd name="T61" fmla="*/ 370 h 1077"/>
              <a:gd name="T62" fmla="*/ 1606 w 1660"/>
              <a:gd name="T63" fmla="*/ 443 h 1077"/>
              <a:gd name="T64" fmla="*/ 1618 w 1660"/>
              <a:gd name="T65" fmla="*/ 456 h 1077"/>
              <a:gd name="T66" fmla="*/ 1648 w 1660"/>
              <a:gd name="T67" fmla="*/ 660 h 1077"/>
              <a:gd name="T68" fmla="*/ 1408 w 1660"/>
              <a:gd name="T69" fmla="*/ 814 h 1077"/>
              <a:gd name="T70" fmla="*/ 1320 w 1660"/>
              <a:gd name="T71" fmla="*/ 807 h 1077"/>
              <a:gd name="T72" fmla="*/ 1122 w 1660"/>
              <a:gd name="T73" fmla="*/ 1038 h 1077"/>
              <a:gd name="T74" fmla="*/ 929 w 1660"/>
              <a:gd name="T75" fmla="*/ 1077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0" h="1077">
                <a:moveTo>
                  <a:pt x="929" y="1077"/>
                </a:moveTo>
                <a:cubicBezTo>
                  <a:pt x="908" y="1077"/>
                  <a:pt x="887" y="1075"/>
                  <a:pt x="867" y="1073"/>
                </a:cubicBezTo>
                <a:cubicBezTo>
                  <a:pt x="853" y="1071"/>
                  <a:pt x="804" y="1053"/>
                  <a:pt x="763" y="1036"/>
                </a:cubicBezTo>
                <a:cubicBezTo>
                  <a:pt x="717" y="1016"/>
                  <a:pt x="690" y="1000"/>
                  <a:pt x="674" y="987"/>
                </a:cubicBezTo>
                <a:cubicBezTo>
                  <a:pt x="653" y="1003"/>
                  <a:pt x="629" y="1014"/>
                  <a:pt x="601" y="1022"/>
                </a:cubicBezTo>
                <a:cubicBezTo>
                  <a:pt x="578" y="1029"/>
                  <a:pt x="553" y="1032"/>
                  <a:pt x="526" y="1033"/>
                </a:cubicBezTo>
                <a:cubicBezTo>
                  <a:pt x="525" y="1033"/>
                  <a:pt x="523" y="1033"/>
                  <a:pt x="522" y="1033"/>
                </a:cubicBezTo>
                <a:cubicBezTo>
                  <a:pt x="457" y="1033"/>
                  <a:pt x="385" y="1004"/>
                  <a:pt x="328" y="957"/>
                </a:cubicBezTo>
                <a:cubicBezTo>
                  <a:pt x="299" y="933"/>
                  <a:pt x="250" y="877"/>
                  <a:pt x="245" y="821"/>
                </a:cubicBezTo>
                <a:cubicBezTo>
                  <a:pt x="245" y="819"/>
                  <a:pt x="245" y="817"/>
                  <a:pt x="245" y="816"/>
                </a:cubicBezTo>
                <a:cubicBezTo>
                  <a:pt x="239" y="816"/>
                  <a:pt x="234" y="816"/>
                  <a:pt x="228" y="816"/>
                </a:cubicBezTo>
                <a:cubicBezTo>
                  <a:pt x="127" y="816"/>
                  <a:pt x="46" y="761"/>
                  <a:pt x="16" y="673"/>
                </a:cubicBezTo>
                <a:cubicBezTo>
                  <a:pt x="0" y="628"/>
                  <a:pt x="5" y="574"/>
                  <a:pt x="31" y="526"/>
                </a:cubicBezTo>
                <a:cubicBezTo>
                  <a:pt x="50" y="488"/>
                  <a:pt x="79" y="458"/>
                  <a:pt x="112" y="440"/>
                </a:cubicBezTo>
                <a:cubicBezTo>
                  <a:pt x="86" y="384"/>
                  <a:pt x="81" y="323"/>
                  <a:pt x="100" y="272"/>
                </a:cubicBezTo>
                <a:cubicBezTo>
                  <a:pt x="120" y="221"/>
                  <a:pt x="162" y="184"/>
                  <a:pt x="219" y="167"/>
                </a:cubicBezTo>
                <a:cubicBezTo>
                  <a:pt x="236" y="162"/>
                  <a:pt x="259" y="162"/>
                  <a:pt x="271" y="162"/>
                </a:cubicBezTo>
                <a:cubicBezTo>
                  <a:pt x="286" y="162"/>
                  <a:pt x="311" y="163"/>
                  <a:pt x="336" y="169"/>
                </a:cubicBezTo>
                <a:cubicBezTo>
                  <a:pt x="339" y="148"/>
                  <a:pt x="347" y="128"/>
                  <a:pt x="360" y="109"/>
                </a:cubicBezTo>
                <a:cubicBezTo>
                  <a:pt x="409" y="38"/>
                  <a:pt x="522" y="0"/>
                  <a:pt x="603" y="0"/>
                </a:cubicBezTo>
                <a:cubicBezTo>
                  <a:pt x="607" y="0"/>
                  <a:pt x="610" y="0"/>
                  <a:pt x="613" y="0"/>
                </a:cubicBezTo>
                <a:cubicBezTo>
                  <a:pt x="681" y="3"/>
                  <a:pt x="779" y="39"/>
                  <a:pt x="831" y="112"/>
                </a:cubicBezTo>
                <a:cubicBezTo>
                  <a:pt x="850" y="139"/>
                  <a:pt x="861" y="167"/>
                  <a:pt x="863" y="196"/>
                </a:cubicBezTo>
                <a:cubicBezTo>
                  <a:pt x="868" y="196"/>
                  <a:pt x="873" y="195"/>
                  <a:pt x="878" y="195"/>
                </a:cubicBezTo>
                <a:cubicBezTo>
                  <a:pt x="897" y="195"/>
                  <a:pt x="916" y="200"/>
                  <a:pt x="933" y="208"/>
                </a:cubicBezTo>
                <a:cubicBezTo>
                  <a:pt x="940" y="182"/>
                  <a:pt x="954" y="158"/>
                  <a:pt x="973" y="136"/>
                </a:cubicBezTo>
                <a:cubicBezTo>
                  <a:pt x="1040" y="60"/>
                  <a:pt x="1165" y="33"/>
                  <a:pt x="1251" y="33"/>
                </a:cubicBezTo>
                <a:cubicBezTo>
                  <a:pt x="1263" y="33"/>
                  <a:pt x="1275" y="34"/>
                  <a:pt x="1287" y="35"/>
                </a:cubicBezTo>
                <a:cubicBezTo>
                  <a:pt x="1360" y="42"/>
                  <a:pt x="1409" y="69"/>
                  <a:pt x="1455" y="129"/>
                </a:cubicBezTo>
                <a:cubicBezTo>
                  <a:pt x="1488" y="171"/>
                  <a:pt x="1508" y="212"/>
                  <a:pt x="1513" y="253"/>
                </a:cubicBezTo>
                <a:cubicBezTo>
                  <a:pt x="1571" y="260"/>
                  <a:pt x="1612" y="316"/>
                  <a:pt x="1619" y="370"/>
                </a:cubicBezTo>
                <a:cubicBezTo>
                  <a:pt x="1623" y="397"/>
                  <a:pt x="1618" y="423"/>
                  <a:pt x="1606" y="443"/>
                </a:cubicBezTo>
                <a:cubicBezTo>
                  <a:pt x="1610" y="447"/>
                  <a:pt x="1614" y="451"/>
                  <a:pt x="1618" y="456"/>
                </a:cubicBezTo>
                <a:cubicBezTo>
                  <a:pt x="1660" y="512"/>
                  <a:pt x="1658" y="624"/>
                  <a:pt x="1648" y="660"/>
                </a:cubicBezTo>
                <a:cubicBezTo>
                  <a:pt x="1628" y="731"/>
                  <a:pt x="1570" y="814"/>
                  <a:pt x="1408" y="814"/>
                </a:cubicBezTo>
                <a:cubicBezTo>
                  <a:pt x="1381" y="814"/>
                  <a:pt x="1351" y="812"/>
                  <a:pt x="1320" y="807"/>
                </a:cubicBezTo>
                <a:cubicBezTo>
                  <a:pt x="1288" y="919"/>
                  <a:pt x="1222" y="997"/>
                  <a:pt x="1122" y="1038"/>
                </a:cubicBezTo>
                <a:cubicBezTo>
                  <a:pt x="1062" y="1063"/>
                  <a:pt x="996" y="1077"/>
                  <a:pt x="929" y="107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FA7F4E-CD87-42DE-96D1-35A140B40290}"/>
              </a:ext>
            </a:extLst>
          </p:cNvPr>
          <p:cNvSpPr txBox="1"/>
          <p:nvPr/>
        </p:nvSpPr>
        <p:spPr>
          <a:xfrm>
            <a:off x="1391478" y="3082917"/>
            <a:ext cx="104559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bao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8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Luoc_do_Viet_Nam_trong_khu_vuc_Dong_Nam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1"/>
            <a:ext cx="12190413" cy="68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90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6">
            <a:extLst>
              <a:ext uri="{FF2B5EF4-FFF2-40B4-BE49-F238E27FC236}">
                <a16:creationId xmlns:a16="http://schemas.microsoft.com/office/drawing/2014/main" xmlns="" id="{E3587572-121E-4A2D-918E-46CCD3CB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306" y="1105374"/>
            <a:ext cx="62204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2/  Đất nước ta vừa có đất liền vừa có biển, đảo và quần đảo</a:t>
            </a:r>
            <a:endParaRPr lang="en-US" alt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Luoc_do_mat_do_dan_so_Viet_Nam">
            <a:extLst>
              <a:ext uri="{FF2B5EF4-FFF2-40B4-BE49-F238E27FC236}">
                <a16:creationId xmlns:a16="http://schemas.microsoft.com/office/drawing/2014/main" xmlns="" id="{CD726D07-B2BB-4876-AA2F-21610001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2" y="0"/>
            <a:ext cx="5579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EC0908A8-EC16-4200-8927-0204DE79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951" y="118703"/>
            <a:ext cx="58743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</a:rPr>
              <a:t> </a:t>
            </a:r>
            <a:r>
              <a:rPr lang="en-US" altLang="vi-VN" sz="2800" b="1">
                <a:solidFill>
                  <a:srgbClr val="0000FF"/>
                </a:solidFill>
              </a:rPr>
              <a:t>1/ 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nằm trên bán đảo Đông Dương, thuộc khu vực Đông Nam Á</a:t>
            </a:r>
            <a:endParaRPr lang="en-US" altLang="vi-VN" sz="2800" b="1" dirty="0"/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xmlns="" id="{1646C902-563F-48FB-9108-A20DF0AF58C6}"/>
              </a:ext>
            </a:extLst>
          </p:cNvPr>
          <p:cNvSpPr/>
          <p:nvPr/>
        </p:nvSpPr>
        <p:spPr>
          <a:xfrm>
            <a:off x="5765306" y="2238371"/>
            <a:ext cx="6220487" cy="1191423"/>
          </a:xfrm>
          <a:prstGeom prst="roundRect">
            <a:avLst>
              <a:gd name="adj" fmla="val 7747"/>
            </a:avLst>
          </a:prstGeom>
          <a:solidFill>
            <a:srgbClr val="6D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3/ Các nước giáp phần đất liền với nước ta có: Trung Quốc; Lào và Cam-pu-chia.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18">
            <a:extLst>
              <a:ext uri="{FF2B5EF4-FFF2-40B4-BE49-F238E27FC236}">
                <a16:creationId xmlns:a16="http://schemas.microsoft.com/office/drawing/2014/main" xmlns="" id="{3DD96289-AFB4-4797-A2B5-1142366A344E}"/>
              </a:ext>
            </a:extLst>
          </p:cNvPr>
          <p:cNvSpPr/>
          <p:nvPr/>
        </p:nvSpPr>
        <p:spPr>
          <a:xfrm>
            <a:off x="5626951" y="3675749"/>
            <a:ext cx="6497198" cy="1301567"/>
          </a:xfrm>
          <a:prstGeom prst="roundRect">
            <a:avLst>
              <a:gd name="adj" fmla="val 97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4/ Biển bao phía Đông, phía Nam và phía Tây Nam của nước ta. Tên gọi là Biển Đông</a:t>
            </a:r>
            <a:endParaRPr lang="vi-VN" sz="2800" b="1"/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B0623332-4389-47DC-9269-977939D9016C}"/>
              </a:ext>
            </a:extLst>
          </p:cNvPr>
          <p:cNvSpPr/>
          <p:nvPr/>
        </p:nvSpPr>
        <p:spPr>
          <a:xfrm>
            <a:off x="5694635" y="5384152"/>
            <a:ext cx="6430934" cy="1191423"/>
          </a:xfrm>
          <a:prstGeom prst="roundRect">
            <a:avLst>
              <a:gd name="adj" fmla="val 7747"/>
            </a:avLst>
          </a:prstGeom>
          <a:solidFill>
            <a:srgbClr val="6D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 Một số đảo và quần đảo của nước ta như: Cát Bà; Bạch Long Vĩ; Phú Quốc; Côn Đảo … Quần đảo: Hoàng sa và Trường Sa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2">
            <a:extLst>
              <a:ext uri="{FF2B5EF4-FFF2-40B4-BE49-F238E27FC236}">
                <a16:creationId xmlns:a16="http://schemas.microsoft.com/office/drawing/2014/main" xmlns="" id="{3485FCA6-E72E-4C9F-8EEA-AF20833F4253}"/>
              </a:ext>
            </a:extLst>
          </p:cNvPr>
          <p:cNvSpPr txBox="1"/>
          <p:nvPr/>
        </p:nvSpPr>
        <p:spPr>
          <a:xfrm>
            <a:off x="5693215" y="180412"/>
            <a:ext cx="5274902" cy="73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1/ Vị trí Việt Nam nằm ở khu vực nào của Châu Á?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2">
            <a:extLst>
              <a:ext uri="{FF2B5EF4-FFF2-40B4-BE49-F238E27FC236}">
                <a16:creationId xmlns:a16="http://schemas.microsoft.com/office/drawing/2014/main" xmlns="" id="{5C8151BF-A9D8-4B7E-A354-F265C670706D}"/>
              </a:ext>
            </a:extLst>
          </p:cNvPr>
          <p:cNvSpPr txBox="1"/>
          <p:nvPr/>
        </p:nvSpPr>
        <p:spPr>
          <a:xfrm>
            <a:off x="5693215" y="1105375"/>
            <a:ext cx="511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2/ Lãnh thổ Việt Nam bao gồm những phần nào?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xmlns="" id="{B3BD0144-31D6-4BA3-9BE3-2FE0C49BD7DD}"/>
              </a:ext>
            </a:extLst>
          </p:cNvPr>
          <p:cNvSpPr txBox="1"/>
          <p:nvPr/>
        </p:nvSpPr>
        <p:spPr>
          <a:xfrm>
            <a:off x="5772584" y="2115401"/>
            <a:ext cx="613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xmlns="" id="{BBE0FABD-A375-4CC2-9533-964B85DE1EEA}"/>
              </a:ext>
            </a:extLst>
          </p:cNvPr>
          <p:cNvSpPr txBox="1"/>
          <p:nvPr/>
        </p:nvSpPr>
        <p:spPr>
          <a:xfrm>
            <a:off x="5765306" y="3605147"/>
            <a:ext cx="613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Biển bao bọc phía nào phần đất liền của nước ta? Tên biển là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B89E27-25DB-4AA5-8891-1790012659E0}"/>
              </a:ext>
            </a:extLst>
          </p:cNvPr>
          <p:cNvSpPr txBox="1"/>
          <p:nvPr/>
        </p:nvSpPr>
        <p:spPr>
          <a:xfrm>
            <a:off x="5696055" y="5489869"/>
            <a:ext cx="64280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r>
              <a:rPr lang="en-US" altLang="vi-V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đảo và quần đảo của nước ta.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1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7">
            <a:extLst>
              <a:ext uri="{FF2B5EF4-FFF2-40B4-BE49-F238E27FC236}">
                <a16:creationId xmlns:a16="http://schemas.microsoft.com/office/drawing/2014/main" xmlns="" id="{924038DE-9E82-4CC0-8E4A-8304A62F5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439" y="-57217"/>
            <a:ext cx="2078708" cy="1795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1133" y="489673"/>
            <a:ext cx="664660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6CBEF1-E626-4B39-A07F-0477CABCF77C}"/>
              </a:ext>
            </a:extLst>
          </p:cNvPr>
          <p:cNvSpPr txBox="1"/>
          <p:nvPr/>
        </p:nvSpPr>
        <p:spPr>
          <a:xfrm>
            <a:off x="944658" y="1383393"/>
            <a:ext cx="1124575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  <a:p>
            <a:pPr marL="457200" indent="-457200" algn="just">
              <a:buFontTx/>
              <a:buChar char="-"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altLang="vi-V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0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h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934" y="1433625"/>
            <a:ext cx="13016347" cy="50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527489" y="2189018"/>
            <a:ext cx="7466256" cy="317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59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843334" y="813693"/>
            <a:ext cx="819727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32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843334" y="3048958"/>
            <a:ext cx="81972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vi-VN" sz="3600" b="1" i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36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vi-VN" sz="36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C1B3BD-E3E7-476A-AE53-E4119E7F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23" y="972243"/>
            <a:ext cx="3683684" cy="57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47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09" y="0"/>
            <a:ext cx="588356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400077" y="2134095"/>
            <a:ext cx="4702032" cy="1754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3601" dirty="0">
                <a:latin typeface="Times New Roman" panose="02020603050405020304" pitchFamily="18" charset="0"/>
              </a:rPr>
              <a:t>+ </a:t>
            </a:r>
            <a:r>
              <a:rPr lang="en-US" altLang="vi-VN" sz="3601" dirty="0" err="1">
                <a:latin typeface="Times New Roman" panose="02020603050405020304" pitchFamily="18" charset="0"/>
              </a:rPr>
              <a:t>Từ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Bắc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vào</a:t>
            </a:r>
            <a:r>
              <a:rPr lang="en-US" altLang="vi-VN" sz="3601" dirty="0">
                <a:latin typeface="Times New Roman" panose="02020603050405020304" pitchFamily="18" charset="0"/>
              </a:rPr>
              <a:t> Nam, </a:t>
            </a:r>
            <a:r>
              <a:rPr lang="en-US" altLang="vi-VN" sz="360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liền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3601" dirty="0">
                <a:latin typeface="Times New Roman" panose="02020603050405020304" pitchFamily="18" charset="0"/>
              </a:rPr>
              <a:t> ta </a:t>
            </a:r>
            <a:r>
              <a:rPr lang="en-US" altLang="vi-VN" sz="3601" dirty="0" err="1">
                <a:latin typeface="Times New Roman" panose="02020603050405020304" pitchFamily="18" charset="0"/>
              </a:rPr>
              <a:t>dài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bao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3601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H="1">
            <a:off x="1288505" y="37314"/>
            <a:ext cx="404467" cy="67237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364811">
            <a:off x="295029" y="3322253"/>
            <a:ext cx="1905441" cy="579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1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476294" y="4649277"/>
            <a:ext cx="4625815" cy="192132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4001" dirty="0">
                <a:latin typeface="Times New Roman" panose="02020603050405020304" pitchFamily="18" charset="0"/>
              </a:rPr>
              <a:t>+ </a:t>
            </a:r>
            <a:r>
              <a:rPr lang="en-US" altLang="vi-VN" sz="4001" dirty="0" err="1">
                <a:latin typeface="Times New Roman" panose="02020603050405020304" pitchFamily="18" charset="0"/>
              </a:rPr>
              <a:t>Nơi</a:t>
            </a:r>
            <a:r>
              <a:rPr lang="en-US" altLang="vi-VN" sz="4001" dirty="0">
                <a:latin typeface="Times New Roman" panose="02020603050405020304" pitchFamily="18" charset="0"/>
              </a:rPr>
              <a:t> </a:t>
            </a:r>
            <a:r>
              <a:rPr lang="en-US" altLang="vi-VN" sz="4001" dirty="0" err="1">
                <a:latin typeface="Times New Roman" panose="02020603050405020304" pitchFamily="18" charset="0"/>
              </a:rPr>
              <a:t>hẹp</a:t>
            </a:r>
            <a:r>
              <a:rPr lang="en-US" altLang="vi-VN" sz="4001" dirty="0">
                <a:latin typeface="Times New Roman" panose="02020603050405020304" pitchFamily="18" charset="0"/>
              </a:rPr>
              <a:t> </a:t>
            </a:r>
            <a:r>
              <a:rPr lang="en-US" altLang="vi-VN" sz="4001" dirty="0" err="1">
                <a:latin typeface="Times New Roman" panose="02020603050405020304" pitchFamily="18" charset="0"/>
              </a:rPr>
              <a:t>nhất</a:t>
            </a:r>
            <a:r>
              <a:rPr lang="en-US" altLang="vi-VN" sz="4001" dirty="0">
                <a:latin typeface="Times New Roman" panose="02020603050405020304" pitchFamily="18" charset="0"/>
              </a:rPr>
              <a:t> </a:t>
            </a:r>
            <a:r>
              <a:rPr lang="en-US" altLang="vi-VN" sz="400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4001" dirty="0">
                <a:latin typeface="Times New Roman" panose="02020603050405020304" pitchFamily="18" charset="0"/>
              </a:rPr>
              <a:t> ta </a:t>
            </a:r>
            <a:r>
              <a:rPr lang="en-US" altLang="vi-VN" sz="4001" dirty="0" err="1">
                <a:latin typeface="Times New Roman" panose="02020603050405020304" pitchFamily="18" charset="0"/>
              </a:rPr>
              <a:t>là</a:t>
            </a:r>
            <a:r>
              <a:rPr lang="en-US" altLang="vi-VN" sz="4001" dirty="0">
                <a:latin typeface="Times New Roman" panose="02020603050405020304" pitchFamily="18" charset="0"/>
              </a:rPr>
              <a:t> </a:t>
            </a:r>
            <a:r>
              <a:rPr lang="en-US" altLang="vi-VN" sz="4001" dirty="0" err="1">
                <a:latin typeface="Times New Roman" panose="02020603050405020304" pitchFamily="18" charset="0"/>
              </a:rPr>
              <a:t>bao</a:t>
            </a:r>
            <a:r>
              <a:rPr lang="en-US" altLang="vi-VN" sz="4001" dirty="0">
                <a:latin typeface="Times New Roman" panose="02020603050405020304" pitchFamily="18" charset="0"/>
              </a:rPr>
              <a:t> </a:t>
            </a:r>
            <a:r>
              <a:rPr lang="en-US" altLang="vi-VN" sz="400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4001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2010544" y="2604261"/>
            <a:ext cx="228653" cy="15243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21420370">
            <a:off x="2845424" y="1651007"/>
            <a:ext cx="1905441" cy="1311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1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201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1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Hới</a:t>
            </a:r>
            <a:endParaRPr lang="en-US" sz="3201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1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76293" y="228653"/>
            <a:ext cx="4533451" cy="1200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3601" dirty="0">
                <a:latin typeface="Times New Roman" panose="02020603050405020304" pitchFamily="18" charset="0"/>
              </a:rPr>
              <a:t>+ </a:t>
            </a:r>
            <a:r>
              <a:rPr lang="en-US" altLang="vi-VN" sz="360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liền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3601" dirty="0">
                <a:latin typeface="Times New Roman" panose="02020603050405020304" pitchFamily="18" charset="0"/>
              </a:rPr>
              <a:t> ta </a:t>
            </a:r>
            <a:r>
              <a:rPr lang="en-US" altLang="vi-VN" sz="3601" dirty="0" err="1">
                <a:latin typeface="Times New Roman" panose="02020603050405020304" pitchFamily="18" charset="0"/>
              </a:rPr>
              <a:t>giống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601" dirty="0">
                <a:latin typeface="Times New Roman" panose="02020603050405020304" pitchFamily="18" charset="0"/>
              </a:rPr>
              <a:t> </a:t>
            </a:r>
            <a:r>
              <a:rPr lang="en-US" altLang="vi-VN" sz="3601" dirty="0" err="1">
                <a:latin typeface="Times New Roman" panose="02020603050405020304" pitchFamily="18" charset="0"/>
              </a:rPr>
              <a:t>gì</a:t>
            </a:r>
            <a:r>
              <a:rPr lang="en-US" altLang="vi-VN" sz="360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xmlns="" id="{4A1FE9F4-57A5-4963-8B4C-B86D909352FB}"/>
              </a:ext>
            </a:extLst>
          </p:cNvPr>
          <p:cNvSpPr>
            <a:spLocks noChangeArrowheads="1"/>
          </p:cNvSpPr>
          <p:nvPr/>
        </p:nvSpPr>
        <p:spPr bwMode="auto">
          <a:xfrm rot="8806512">
            <a:off x="2200391" y="2138433"/>
            <a:ext cx="851539" cy="41924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1909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4742136"/>
              </p:ext>
            </p:extLst>
          </p:nvPr>
        </p:nvGraphicFramePr>
        <p:xfrm>
          <a:off x="6018988" y="1102975"/>
          <a:ext cx="5350045" cy="4414332"/>
        </p:xfrm>
        <a:graphic>
          <a:graphicData uri="http://schemas.openxmlformats.org/drawingml/2006/table">
            <a:tbl>
              <a:tblPr/>
              <a:tblGrid>
                <a:gridCol w="3129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0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7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0" u="none" strike="noStrike" cap="none" normalizeH="0" baseline="-2500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9597 000</a:t>
                      </a: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378 000</a:t>
                      </a: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330 000</a:t>
                      </a: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237 000</a:t>
                      </a: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1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181 000</a:t>
                      </a:r>
                    </a:p>
                  </a:txBody>
                  <a:tcPr marL="112248" marR="112248" marT="45734" marB="45734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279153" y="4075176"/>
            <a:ext cx="5350045" cy="9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1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1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6095206" y="256313"/>
            <a:ext cx="5563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xmlns="" id="{1B1B3B20-0D28-4352-84EE-6E9F7668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70" y="1399033"/>
            <a:ext cx="5197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km?</a:t>
            </a:r>
            <a:endParaRPr lang="en-US" altLang="vi-VN" sz="28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xmlns="" id="{DDAE3E4D-3041-45C4-9542-ADD9BC41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53" y="2353396"/>
            <a:ext cx="535004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330.000km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4348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儿童暑期户外旅行夏令营出游计划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2|0.5|9.5|5.5|8.1|13.2|1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2|0.5|9.5|5.5|8.1|13.2|1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1099</Words>
  <Application>Microsoft Office PowerPoint</Application>
  <PresentationFormat>Custom</PresentationFormat>
  <Paragraphs>145</Paragraphs>
  <Slides>21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儿童暑期户外旅行夏令营出游计划PPT模板</dc:title>
  <dc:creator>lzj</dc:creator>
  <cp:lastModifiedBy>Administrator</cp:lastModifiedBy>
  <cp:revision>3534</cp:revision>
  <dcterms:created xsi:type="dcterms:W3CDTF">2015-12-01T09:06:39Z</dcterms:created>
  <dcterms:modified xsi:type="dcterms:W3CDTF">2023-09-10T15:59:32Z</dcterms:modified>
</cp:coreProperties>
</file>