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7" r:id="rId3"/>
    <p:sldId id="374" r:id="rId4"/>
    <p:sldId id="396" r:id="rId5"/>
    <p:sldId id="40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FC0B-E3AB-4C13-B1BE-461B58977D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F6D4A-7915-467A-9346-BF99B7FA959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7"/>
          <p:cNvGrpSpPr/>
          <p:nvPr/>
        </p:nvGrpSpPr>
        <p:grpSpPr bwMode="auto">
          <a:xfrm>
            <a:off x="0" y="4820193"/>
            <a:ext cx="12144654" cy="1915276"/>
            <a:chOff x="0" y="3800475"/>
            <a:chExt cx="9132570" cy="1440180"/>
          </a:xfrm>
        </p:grpSpPr>
        <p:pic>
          <p:nvPicPr>
            <p:cNvPr id="8" name="Picture 30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00475"/>
              <a:ext cx="2247900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4570" y="3800475"/>
              <a:ext cx="2247900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4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3900" y="3800475"/>
              <a:ext cx="2324100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6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670" y="3802380"/>
              <a:ext cx="2247900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 Box 1"/>
          <p:cNvSpPr txBox="1"/>
          <p:nvPr/>
        </p:nvSpPr>
        <p:spPr>
          <a:xfrm>
            <a:off x="437322" y="2767965"/>
            <a:ext cx="11107972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TIẾNG VIỆT</a:t>
            </a:r>
            <a:endParaRPr lang="vi-VN" alt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vi-VN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Luyện tập: MRVT về bảo vệ môi trường; Dấu phẩy</a:t>
            </a:r>
            <a:endParaRPr kumimoji="0" lang="vi-VN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63370" y="1023620"/>
            <a:ext cx="1058100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PHÒNG GIÁO DỤC VÀ ĐÀO TẠO HUYỆN KIM THÀNH</a:t>
            </a:r>
            <a:endParaRPr kumimoji="0" lang="vi-VN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TRƯỜNG TIỂU HỌC CỘNG HÒA</a:t>
            </a:r>
            <a:endParaRPr kumimoji="0" lang="vi-VN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8969" y="735338"/>
            <a:ext cx="8102164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UTM Avo" panose="02040603050506020204" pitchFamily="18" charset="0"/>
              </a:rPr>
              <a:t>1. </a:t>
            </a:r>
            <a:r>
              <a:rPr lang="en-US" sz="2400" dirty="0" err="1">
                <a:latin typeface="UTM Avo" panose="02040603050506020204" pitchFamily="18" charset="0"/>
              </a:rPr>
              <a:t>Tìm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từ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ngữ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chỉ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hoạt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động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bảo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vệ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chăm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sóc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cây</a:t>
            </a:r>
            <a:endParaRPr lang="vi-VN" sz="2400" dirty="0">
              <a:latin typeface="UTM Avo" panose="0204060305050602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87369" y="2159002"/>
            <a:ext cx="1562257" cy="1614917"/>
            <a:chOff x="497526" y="1381126"/>
            <a:chExt cx="1171693" cy="121118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79245" y="1781175"/>
              <a:ext cx="103187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5" dirty="0" err="1">
                  <a:latin typeface="UTM Avo" panose="02040603050506020204" pitchFamily="18" charset="0"/>
                </a:rPr>
                <a:t>tưới</a:t>
              </a:r>
              <a:r>
                <a:rPr lang="en-US" sz="2135" dirty="0">
                  <a:latin typeface="UTM Avo" panose="02040603050506020204" pitchFamily="18" charset="0"/>
                </a:rPr>
                <a:t> </a:t>
              </a:r>
              <a:r>
                <a:rPr lang="en-US" sz="2135" dirty="0" err="1">
                  <a:latin typeface="UTM Avo" panose="02040603050506020204" pitchFamily="18" charset="0"/>
                </a:rPr>
                <a:t>cây</a:t>
              </a:r>
              <a:endParaRPr lang="en-US" sz="2135" dirty="0">
                <a:latin typeface="UTM Avo" panose="02040603050506020204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779102" y="2159002"/>
            <a:ext cx="1562257" cy="1614917"/>
            <a:chOff x="497526" y="1381126"/>
            <a:chExt cx="1171693" cy="1211188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533525" y="1781175"/>
              <a:ext cx="103187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5" dirty="0" err="1">
                  <a:latin typeface="UTM Avo" panose="02040603050506020204" pitchFamily="18" charset="0"/>
                </a:rPr>
                <a:t>bẻ</a:t>
              </a:r>
              <a:r>
                <a:rPr lang="en-US" sz="2135" dirty="0">
                  <a:latin typeface="UTM Avo" panose="02040603050506020204" pitchFamily="18" charset="0"/>
                </a:rPr>
                <a:t> </a:t>
              </a:r>
              <a:r>
                <a:rPr lang="en-US" sz="2135" dirty="0" err="1">
                  <a:latin typeface="UTM Avo" panose="02040603050506020204" pitchFamily="18" charset="0"/>
                </a:rPr>
                <a:t>cành</a:t>
              </a:r>
              <a:endParaRPr lang="en-US" sz="2135" dirty="0">
                <a:latin typeface="UTM Avo" panose="02040603050506020204" pitchFamily="18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362368" y="2159002"/>
            <a:ext cx="1671216" cy="1614917"/>
            <a:chOff x="497526" y="1381126"/>
            <a:chExt cx="1253412" cy="1211188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64" name="TextBox 63"/>
            <p:cNvSpPr txBox="1"/>
            <p:nvPr/>
          </p:nvSpPr>
          <p:spPr>
            <a:xfrm>
              <a:off x="719062" y="1774924"/>
              <a:ext cx="103187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5" dirty="0" err="1">
                  <a:latin typeface="UTM Avo" panose="02040603050506020204" pitchFamily="18" charset="0"/>
                </a:rPr>
                <a:t>tỉa</a:t>
              </a:r>
              <a:r>
                <a:rPr lang="en-US" sz="2135" dirty="0">
                  <a:latin typeface="UTM Avo" panose="02040603050506020204" pitchFamily="18" charset="0"/>
                </a:rPr>
                <a:t> </a:t>
              </a:r>
              <a:r>
                <a:rPr lang="en-US" sz="2135" dirty="0" err="1">
                  <a:latin typeface="UTM Avo" panose="02040603050506020204" pitchFamily="18" charset="0"/>
                </a:rPr>
                <a:t>lá</a:t>
              </a:r>
              <a:endParaRPr lang="en-US" sz="2135" dirty="0">
                <a:latin typeface="UTM Avo" panose="02040603050506020204" pitchFamily="18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507893" y="2159002"/>
            <a:ext cx="1562257" cy="1614917"/>
            <a:chOff x="497526" y="1381126"/>
            <a:chExt cx="1171693" cy="1211188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533525" y="1781175"/>
              <a:ext cx="103187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5" dirty="0" err="1">
                  <a:latin typeface="UTM Avo" panose="02040603050506020204" pitchFamily="18" charset="0"/>
                </a:rPr>
                <a:t>vun</a:t>
              </a:r>
              <a:r>
                <a:rPr lang="en-US" sz="2135" dirty="0">
                  <a:latin typeface="UTM Avo" panose="02040603050506020204" pitchFamily="18" charset="0"/>
                </a:rPr>
                <a:t> </a:t>
              </a:r>
              <a:r>
                <a:rPr lang="en-US" sz="2135" dirty="0" err="1">
                  <a:latin typeface="UTM Avo" panose="02040603050506020204" pitchFamily="18" charset="0"/>
                </a:rPr>
                <a:t>gốc</a:t>
              </a:r>
              <a:endParaRPr lang="en-US" sz="2135" dirty="0">
                <a:latin typeface="UTM Avo" panose="02040603050506020204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779102" y="3773919"/>
            <a:ext cx="1562257" cy="1614917"/>
            <a:chOff x="497526" y="1381126"/>
            <a:chExt cx="1171693" cy="1211188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604362" y="1646539"/>
              <a:ext cx="1031876" cy="56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5" dirty="0" err="1">
                  <a:latin typeface="UTM Avo" panose="02040603050506020204" pitchFamily="18" charset="0"/>
                </a:rPr>
                <a:t>giẫm</a:t>
              </a:r>
              <a:r>
                <a:rPr lang="en-US" sz="2135" dirty="0">
                  <a:latin typeface="UTM Avo" panose="02040603050506020204" pitchFamily="18" charset="0"/>
                </a:rPr>
                <a:t> </a:t>
              </a:r>
              <a:r>
                <a:rPr lang="en-US" sz="2135" dirty="0" err="1">
                  <a:latin typeface="UTM Avo" panose="02040603050506020204" pitchFamily="18" charset="0"/>
                </a:rPr>
                <a:t>lên</a:t>
              </a:r>
              <a:r>
                <a:rPr lang="en-US" sz="2135" dirty="0">
                  <a:latin typeface="UTM Avo" panose="02040603050506020204" pitchFamily="18" charset="0"/>
                </a:rPr>
                <a:t> </a:t>
              </a:r>
              <a:r>
                <a:rPr lang="en-US" sz="2135" dirty="0" err="1">
                  <a:latin typeface="UTM Avo" panose="02040603050506020204" pitchFamily="18" charset="0"/>
                </a:rPr>
                <a:t>cỏ</a:t>
              </a:r>
              <a:endParaRPr lang="en-US" sz="2135" dirty="0">
                <a:latin typeface="UTM Avo" panose="02040603050506020204" pitchFamily="18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362369" y="3773919"/>
            <a:ext cx="1562257" cy="1614917"/>
            <a:chOff x="497526" y="1381126"/>
            <a:chExt cx="1171693" cy="1211188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595002" y="1769650"/>
              <a:ext cx="103187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5" dirty="0" err="1">
                  <a:latin typeface="UTM Avo" panose="02040603050506020204" pitchFamily="18" charset="0"/>
                </a:rPr>
                <a:t>hái</a:t>
              </a:r>
              <a:r>
                <a:rPr lang="en-US" sz="2135" dirty="0">
                  <a:latin typeface="UTM Avo" panose="02040603050506020204" pitchFamily="18" charset="0"/>
                </a:rPr>
                <a:t> </a:t>
              </a:r>
              <a:r>
                <a:rPr lang="en-US" sz="2135" dirty="0" err="1">
                  <a:latin typeface="UTM Avo" panose="02040603050506020204" pitchFamily="18" charset="0"/>
                </a:rPr>
                <a:t>hoa</a:t>
              </a:r>
              <a:endParaRPr lang="en-US" sz="2135" dirty="0">
                <a:latin typeface="UTM Avo" panose="02040603050506020204" pitchFamily="18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924625" y="3773919"/>
            <a:ext cx="1618712" cy="1614917"/>
            <a:chOff x="497526" y="1381126"/>
            <a:chExt cx="1214034" cy="1211188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582208" y="1752063"/>
              <a:ext cx="1129352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5" dirty="0" err="1">
                  <a:latin typeface="UTM Avo" panose="02040603050506020204" pitchFamily="18" charset="0"/>
                </a:rPr>
                <a:t>bắt</a:t>
              </a:r>
              <a:r>
                <a:rPr lang="en-US" sz="2135" dirty="0">
                  <a:latin typeface="UTM Avo" panose="02040603050506020204" pitchFamily="18" charset="0"/>
                </a:rPr>
                <a:t> </a:t>
              </a:r>
              <a:r>
                <a:rPr lang="en-US" sz="2135" dirty="0" err="1">
                  <a:latin typeface="UTM Avo" panose="02040603050506020204" pitchFamily="18" charset="0"/>
                </a:rPr>
                <a:t>sâu</a:t>
              </a:r>
              <a:endParaRPr lang="en-US" sz="2135" dirty="0">
                <a:latin typeface="UTM Avo" panose="02040603050506020204" pitchFamily="18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945636" y="2110055"/>
            <a:ext cx="1562257" cy="1614917"/>
            <a:chOff x="497526" y="1381126"/>
            <a:chExt cx="1171693" cy="1211188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497526" y="1774924"/>
              <a:ext cx="1129352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5" dirty="0" err="1">
                  <a:latin typeface="UTM Avo" panose="02040603050506020204" pitchFamily="18" charset="0"/>
                </a:rPr>
                <a:t>chặt</a:t>
              </a:r>
              <a:r>
                <a:rPr lang="en-US" sz="2135" dirty="0">
                  <a:latin typeface="UTM Avo" panose="02040603050506020204" pitchFamily="18" charset="0"/>
                </a:rPr>
                <a:t> </a:t>
              </a:r>
              <a:r>
                <a:rPr lang="en-US" sz="2135" dirty="0" err="1">
                  <a:latin typeface="UTM Avo" panose="02040603050506020204" pitchFamily="18" charset="0"/>
                </a:rPr>
                <a:t>cây</a:t>
              </a:r>
              <a:endParaRPr lang="en-US" sz="2135" dirty="0">
                <a:latin typeface="UTM Avo" panose="020406030505060202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1967" y="563887"/>
            <a:ext cx="8102164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UTM Avo" panose="02040603050506020204" pitchFamily="18" charset="0"/>
              </a:rPr>
              <a:t>2. </a:t>
            </a:r>
            <a:r>
              <a:rPr lang="en-US" sz="2400" dirty="0" err="1">
                <a:latin typeface="UTM Avo" panose="02040603050506020204" pitchFamily="18" charset="0"/>
              </a:rPr>
              <a:t>Chọn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từ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ngữ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phù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hợp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thay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cho</a:t>
            </a:r>
            <a:r>
              <a:rPr lang="en-US" sz="2400" dirty="0">
                <a:latin typeface="UTM Avo" panose="02040603050506020204" pitchFamily="18" charset="0"/>
              </a:rPr>
              <a:t> ô </a:t>
            </a:r>
            <a:r>
              <a:rPr lang="en-US" sz="2400" dirty="0" err="1">
                <a:latin typeface="UTM Avo" panose="02040603050506020204" pitchFamily="18" charset="0"/>
              </a:rPr>
              <a:t>vuông</a:t>
            </a:r>
            <a:endParaRPr lang="vi-VN" sz="2400" dirty="0">
              <a:latin typeface="UTM Avo" panose="0204060305050602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74669" y="1745835"/>
            <a:ext cx="8102164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UTM Avo" panose="02040603050506020204" pitchFamily="18" charset="0"/>
              </a:rPr>
              <a:t>Cho </a:t>
            </a:r>
            <a:r>
              <a:rPr lang="en-US" sz="2400" dirty="0" err="1">
                <a:solidFill>
                  <a:srgbClr val="FF0000"/>
                </a:solidFill>
                <a:latin typeface="UTM Avo" panose="02040603050506020204" pitchFamily="18" charset="0"/>
              </a:rPr>
              <a:t>hoa</a:t>
            </a:r>
            <a:r>
              <a:rPr lang="en-US" sz="2400" dirty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 Avo" panose="02040603050506020204" pitchFamily="18" charset="0"/>
              </a:rPr>
              <a:t>khoe</a:t>
            </a:r>
            <a:r>
              <a:rPr lang="en-US" sz="2400" dirty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 Avo" panose="02040603050506020204" pitchFamily="18" charset="0"/>
              </a:rPr>
              <a:t>sắc</a:t>
            </a:r>
            <a:endParaRPr lang="en-US" sz="2400" dirty="0">
              <a:solidFill>
                <a:srgbClr val="FF0000"/>
              </a:solidFill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UTM Avo" panose="02040603050506020204" pitchFamily="18" charset="0"/>
              </a:rPr>
              <a:t>   </a:t>
            </a:r>
            <a:r>
              <a:rPr lang="en-US" sz="2400" dirty="0" err="1">
                <a:latin typeface="UTM Avo" panose="02040603050506020204" pitchFamily="18" charset="0"/>
              </a:rPr>
              <a:t>Buổi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sáng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bước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ra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vườn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hồng</a:t>
            </a:r>
            <a:r>
              <a:rPr lang="en-US" sz="2400" dirty="0">
                <a:latin typeface="UTM Avo" panose="02040603050506020204" pitchFamily="18" charset="0"/>
              </a:rPr>
              <a:t>,  </a:t>
            </a:r>
            <a:r>
              <a:rPr lang="en-US" sz="2400">
                <a:latin typeface="UTM Avo" panose="02040603050506020204" pitchFamily="18" charset="0"/>
              </a:rPr>
              <a:t>………….. …………………...bông </a:t>
            </a:r>
            <a:r>
              <a:rPr lang="en-US" sz="2400" dirty="0" err="1">
                <a:latin typeface="UTM Avo" panose="02040603050506020204" pitchFamily="18" charset="0"/>
              </a:rPr>
              <a:t>hồng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đỏ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thắm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bé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vui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sướng</a:t>
            </a:r>
            <a:r>
              <a:rPr lang="en-US" sz="2400" dirty="0">
                <a:latin typeface="UTM Avo" panose="02040603050506020204" pitchFamily="18" charset="0"/>
              </a:rPr>
              <a:t> reo </a:t>
            </a:r>
            <a:r>
              <a:rPr lang="en-US" sz="2400" dirty="0" err="1">
                <a:latin typeface="UTM Avo" panose="02040603050506020204" pitchFamily="18" charset="0"/>
              </a:rPr>
              <a:t>lên</a:t>
            </a:r>
            <a:r>
              <a:rPr lang="en-US" sz="2400" dirty="0">
                <a:latin typeface="UTM Avo" panose="02040603050506020204" pitchFamily="18" charset="0"/>
              </a:rPr>
              <a:t>:</a:t>
            </a:r>
            <a:endParaRPr lang="en-US" sz="2400" dirty="0"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UTM Avo" panose="02040603050506020204" pitchFamily="18" charset="0"/>
              </a:rPr>
              <a:t>- </a:t>
            </a:r>
            <a:r>
              <a:rPr lang="en-US" sz="2400" dirty="0" err="1">
                <a:latin typeface="UTM Avo" panose="02040603050506020204" pitchFamily="18" charset="0"/>
              </a:rPr>
              <a:t>Bạn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xinh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đẹp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đáng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yêu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làm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sao</a:t>
            </a:r>
            <a:r>
              <a:rPr lang="en-US" sz="2400" dirty="0">
                <a:latin typeface="UTM Avo" panose="02040603050506020204" pitchFamily="18" charset="0"/>
              </a:rPr>
              <a:t>!</a:t>
            </a:r>
            <a:endParaRPr lang="en-US" sz="2400" dirty="0"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UTM Avo" panose="02040603050506020204" pitchFamily="18" charset="0"/>
              </a:rPr>
              <a:t>    </a:t>
            </a:r>
            <a:r>
              <a:rPr lang="en-US" sz="2400" dirty="0" err="1">
                <a:latin typeface="UTM Avo" panose="02040603050506020204" pitchFamily="18" charset="0"/>
              </a:rPr>
              <a:t>Nói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rồi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bé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err="1">
                <a:latin typeface="UTM Avo" panose="02040603050506020204" pitchFamily="18" charset="0"/>
              </a:rPr>
              <a:t>định</a:t>
            </a:r>
            <a:r>
              <a:rPr lang="en-US" sz="2400">
                <a:latin typeface="UTM Avo" panose="02040603050506020204" pitchFamily="18" charset="0"/>
              </a:rPr>
              <a:t>  ……..……………….  </a:t>
            </a:r>
            <a:r>
              <a:rPr lang="en-US" sz="2400" dirty="0" err="1">
                <a:latin typeface="UTM Avo" panose="02040603050506020204" pitchFamily="18" charset="0"/>
              </a:rPr>
              <a:t>bông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hoa</a:t>
            </a:r>
            <a:r>
              <a:rPr lang="en-US" sz="2400" dirty="0">
                <a:latin typeface="UTM Avo" panose="02040603050506020204" pitchFamily="18" charset="0"/>
              </a:rPr>
              <a:t>. </a:t>
            </a:r>
            <a:r>
              <a:rPr lang="en-US" sz="2400" dirty="0" err="1">
                <a:latin typeface="UTM Avo" panose="02040603050506020204" pitchFamily="18" charset="0"/>
              </a:rPr>
              <a:t>Bỗng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có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tiếng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thì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thầm</a:t>
            </a:r>
            <a:r>
              <a:rPr lang="en-US" sz="2400" dirty="0">
                <a:latin typeface="UTM Avo" panose="02040603050506020204" pitchFamily="18" charset="0"/>
              </a:rPr>
              <a:t>:</a:t>
            </a:r>
            <a:endParaRPr lang="en-US" sz="2400" dirty="0"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UTM Avo" panose="02040603050506020204" pitchFamily="18" charset="0"/>
              </a:rPr>
              <a:t>- Xin  </a:t>
            </a:r>
            <a:r>
              <a:rPr lang="en-US" sz="2400">
                <a:latin typeface="UTM Avo" panose="02040603050506020204" pitchFamily="18" charset="0"/>
              </a:rPr>
              <a:t>……….…... ………. 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.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sẽ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rất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buồn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nếu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không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được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khoe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sắc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cùng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các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bạn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hoa</a:t>
            </a:r>
            <a:r>
              <a:rPr lang="en-US" sz="2400" dirty="0">
                <a:latin typeface="UTM Avo" panose="02040603050506020204" pitchFamily="18" charset="0"/>
              </a:rPr>
              <a:t>.</a:t>
            </a:r>
            <a:endParaRPr lang="vi-VN" sz="2400" dirty="0">
              <a:latin typeface="UTM Avo" panose="020406030505060202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22601" y="1225135"/>
            <a:ext cx="1917700" cy="56556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>
                <a:solidFill>
                  <a:srgbClr val="000000"/>
                </a:solidFill>
                <a:latin typeface="UTM Avo" panose="02040603050506020204" pitchFamily="18" charset="0"/>
              </a:rPr>
              <a:t>giơ</a:t>
            </a:r>
            <a:r>
              <a:rPr lang="en-US" sz="2400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 Avo" panose="02040603050506020204" pitchFamily="18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 Avo" panose="02040603050506020204" pitchFamily="18" charset="0"/>
              </a:rPr>
              <a:t>hái</a:t>
            </a:r>
            <a:endParaRPr lang="en-US" sz="2400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165299" y="1225135"/>
            <a:ext cx="1917700" cy="56556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>
                <a:solidFill>
                  <a:srgbClr val="000000"/>
                </a:solidFill>
                <a:latin typeface="UTM Avo" panose="02040603050506020204" pitchFamily="18" charset="0"/>
              </a:rPr>
              <a:t>nhìn</a:t>
            </a:r>
            <a:r>
              <a:rPr lang="en-US" sz="2400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 Avo" panose="02040603050506020204" pitchFamily="18" charset="0"/>
              </a:rPr>
              <a:t>thấy</a:t>
            </a:r>
            <a:endParaRPr lang="en-US" sz="2400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307998" y="1225135"/>
            <a:ext cx="1917700" cy="56556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>
                <a:solidFill>
                  <a:srgbClr val="000000"/>
                </a:solidFill>
                <a:latin typeface="UTM Avo" panose="02040603050506020204" pitchFamily="18" charset="0"/>
              </a:rPr>
              <a:t>đừng</a:t>
            </a:r>
            <a:r>
              <a:rPr lang="en-US" sz="2400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 Avo" panose="02040603050506020204" pitchFamily="18" charset="0"/>
              </a:rPr>
              <a:t>hái</a:t>
            </a:r>
            <a:endParaRPr lang="en-US" sz="2400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741E-7 -3.08642E-6 L 0.24421 0.1635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99" y="8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642E-6 L 0.22708 0.4024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43" y="20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642E-6 L -0.47361 0.5635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81" y="28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" grpId="0" uiExpand="1" build="p"/>
      <p:bldP spid="3" grpId="0" animBg="1"/>
      <p:bldP spid="3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3568" y="678188"/>
            <a:ext cx="7820233" cy="372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5" b="1" dirty="0">
                <a:latin typeface="UTM Avo" panose="02040603050506020204" pitchFamily="18" charset="0"/>
              </a:rPr>
              <a:t>3. </a:t>
            </a:r>
            <a:r>
              <a:rPr lang="en-US" sz="2665" dirty="0" err="1">
                <a:latin typeface="UTM Avo" panose="02040603050506020204" pitchFamily="18" charset="0"/>
              </a:rPr>
              <a:t>Cần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đặt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i="1" dirty="0" err="1">
                <a:latin typeface="UTM Avo" panose="02040603050506020204" pitchFamily="18" charset="0"/>
              </a:rPr>
              <a:t>dấu</a:t>
            </a:r>
            <a:r>
              <a:rPr lang="en-US" sz="2665" i="1" dirty="0">
                <a:latin typeface="UTM Avo" panose="02040603050506020204" pitchFamily="18" charset="0"/>
              </a:rPr>
              <a:t> </a:t>
            </a:r>
            <a:r>
              <a:rPr lang="en-US" sz="2665" i="1" dirty="0" err="1">
                <a:latin typeface="UTM Avo" panose="02040603050506020204" pitchFamily="18" charset="0"/>
              </a:rPr>
              <a:t>phẩy</a:t>
            </a:r>
            <a:r>
              <a:rPr lang="en-US" sz="2665" i="1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vào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những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vị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trí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nào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trong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mỗi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câu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sau</a:t>
            </a:r>
            <a:r>
              <a:rPr lang="en-US" sz="2665" dirty="0">
                <a:latin typeface="UTM Avo" panose="02040603050506020204" pitchFamily="18" charset="0"/>
              </a:rPr>
              <a:t>?</a:t>
            </a:r>
            <a:endParaRPr lang="en-US" sz="2665" dirty="0"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665" dirty="0"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665" dirty="0">
                <a:latin typeface="UTM Avo" panose="02040603050506020204" pitchFamily="18" charset="0"/>
              </a:rPr>
              <a:t>a. </a:t>
            </a:r>
            <a:r>
              <a:rPr lang="en-US" sz="2665" dirty="0" err="1">
                <a:latin typeface="UTM Avo" panose="02040603050506020204" pitchFamily="18" charset="0"/>
              </a:rPr>
              <a:t>Các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bạn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học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sinh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đang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tưới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nước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bắt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sâu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cho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cây</a:t>
            </a:r>
            <a:r>
              <a:rPr lang="en-US" sz="2665" dirty="0">
                <a:latin typeface="UTM Avo" panose="02040603050506020204" pitchFamily="18" charset="0"/>
              </a:rPr>
              <a:t>.</a:t>
            </a:r>
            <a:endParaRPr lang="en-US" sz="2665" dirty="0"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665" dirty="0">
                <a:latin typeface="UTM Avo" panose="02040603050506020204" pitchFamily="18" charset="0"/>
              </a:rPr>
              <a:t>b. </a:t>
            </a:r>
            <a:r>
              <a:rPr lang="en-US" sz="2665" dirty="0" err="1">
                <a:latin typeface="UTM Avo" panose="02040603050506020204" pitchFamily="18" charset="0"/>
              </a:rPr>
              <a:t>Mọi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người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không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được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hái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hoa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bẻ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cành</a:t>
            </a:r>
            <a:r>
              <a:rPr lang="en-US" sz="2665" dirty="0">
                <a:latin typeface="UTM Avo" panose="02040603050506020204" pitchFamily="18" charset="0"/>
              </a:rPr>
              <a:t>.</a:t>
            </a:r>
            <a:endParaRPr lang="en-US" sz="2665" dirty="0"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665" dirty="0">
                <a:latin typeface="UTM Avo" panose="02040603050506020204" pitchFamily="18" charset="0"/>
              </a:rPr>
              <a:t>c. </a:t>
            </a:r>
            <a:r>
              <a:rPr lang="en-US" sz="2665" dirty="0" err="1">
                <a:latin typeface="UTM Avo" panose="02040603050506020204" pitchFamily="18" charset="0"/>
              </a:rPr>
              <a:t>Én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nâu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cỏ</a:t>
            </a:r>
            <a:r>
              <a:rPr lang="en-US" sz="2665" dirty="0">
                <a:latin typeface="UTM Avo" panose="02040603050506020204" pitchFamily="18" charset="0"/>
              </a:rPr>
              <a:t> non </a:t>
            </a:r>
            <a:r>
              <a:rPr lang="en-US" sz="2665" dirty="0" err="1">
                <a:latin typeface="UTM Avo" panose="02040603050506020204" pitchFamily="18" charset="0"/>
              </a:rPr>
              <a:t>đều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đáng</a:t>
            </a:r>
            <a:r>
              <a:rPr lang="en-US" sz="2665" dirty="0">
                <a:latin typeface="UTM Avo" panose="02040603050506020204" pitchFamily="18" charset="0"/>
              </a:rPr>
              <a:t> </a:t>
            </a:r>
            <a:r>
              <a:rPr lang="en-US" sz="2665" dirty="0" err="1">
                <a:latin typeface="UTM Avo" panose="02040603050506020204" pitchFamily="18" charset="0"/>
              </a:rPr>
              <a:t>yêu</a:t>
            </a:r>
            <a:r>
              <a:rPr lang="en-US" sz="2665" dirty="0">
                <a:latin typeface="UTM Avo" panose="02040603050506020204" pitchFamily="18" charset="0"/>
              </a:rPr>
              <a:t>. </a:t>
            </a:r>
            <a:endParaRPr lang="vi-VN" sz="2665" dirty="0">
              <a:latin typeface="UTM Avo" panose="02040603050506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66025" y="2560461"/>
            <a:ext cx="393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,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7570" y="3212497"/>
            <a:ext cx="393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,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8439" y="3828050"/>
            <a:ext cx="393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,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WPS Presentation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SimSun</vt:lpstr>
      <vt:lpstr>Wingdings</vt:lpstr>
      <vt:lpstr>UTM Avo</vt:lpstr>
      <vt:lpstr>Segoe Print</vt:lpstr>
      <vt:lpstr>Calibri Light</vt:lpstr>
      <vt:lpstr>Calibri</vt:lpstr>
      <vt:lpstr>Microsoft YaHei</vt:lpstr>
      <vt:lpstr>Arial Unicode MS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2025-03-05T06:12:00Z</dcterms:created>
  <dcterms:modified xsi:type="dcterms:W3CDTF">2025-03-05T15:36:31Z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116323144B3E4D7D826C67F04DBE72F5_12</vt:lpwstr>
  </property>
  <property fmtid="{D5CDD505-2E9C-101B-9397-08002B2CF9AE}" pid="3" name="KSOProductBuildVer">
    <vt:lpwstr>1033-12.2.0.20323</vt:lpwstr>
  </property>
</Properties>
</file>