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5" r:id="rId3"/>
    <p:sldId id="380" r:id="rId4"/>
    <p:sldId id="408" r:id="rId5"/>
    <p:sldId id="4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B62C9-8B48-4AFC-96A2-0E5FDAC9EED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50FF-F120-488D-9394-E485E74867B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microsoft.com/office/2007/relationships/hdphoto" Target="../media/image6.wdp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7"/>
          <p:cNvGrpSpPr/>
          <p:nvPr/>
        </p:nvGrpSpPr>
        <p:grpSpPr bwMode="auto">
          <a:xfrm>
            <a:off x="0" y="4820193"/>
            <a:ext cx="12144654" cy="1915276"/>
            <a:chOff x="0" y="3800475"/>
            <a:chExt cx="9132570" cy="1440180"/>
          </a:xfrm>
        </p:grpSpPr>
        <p:pic>
          <p:nvPicPr>
            <p:cNvPr id="8" name="Picture 30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00475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3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4570" y="3800475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34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33900" y="3800475"/>
              <a:ext cx="23241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36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670" y="3802380"/>
              <a:ext cx="2247900" cy="1438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 Box 1"/>
          <p:cNvSpPr txBox="1"/>
          <p:nvPr/>
        </p:nvSpPr>
        <p:spPr>
          <a:xfrm>
            <a:off x="437322" y="2767965"/>
            <a:ext cx="11107972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+mn-ea"/>
              </a:rPr>
              <a:t>TIẾNG VIỆT</a:t>
            </a:r>
            <a:endParaRPr lang="vi-VN" alt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altLang="en-US" sz="4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Luyện tập: Viết lời xin lỗi</a:t>
            </a:r>
            <a:endParaRPr kumimoji="0" lang="vi-VN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1563370" y="1023620"/>
            <a:ext cx="1058100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PHÒNG GIÁO DỤC VÀ ĐÀO TẠO HUYỆN KIM THÀNH</a:t>
            </a:r>
            <a:endParaRPr kumimoji="0" lang="vi-V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vi-V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TRƯỜNG TIỂU HỌC CỘNG HÒA</a:t>
            </a:r>
            <a:endParaRPr kumimoji="0" lang="vi-V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0049" y="710109"/>
            <a:ext cx="8022576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UTM Avo" panose="02040603050506020204" pitchFamily="18" charset="0"/>
              </a:rPr>
              <a:t>1</a:t>
            </a:r>
            <a:r>
              <a:rPr lang="en-US" sz="2400" dirty="0">
                <a:latin typeface="UTM Avo" panose="02040603050506020204" pitchFamily="18" charset="0"/>
              </a:rPr>
              <a:t>. </a:t>
            </a:r>
            <a:r>
              <a:rPr lang="en-US" sz="2400" dirty="0" err="1">
                <a:latin typeface="UTM Avo" panose="02040603050506020204" pitchFamily="18" charset="0"/>
              </a:rPr>
              <a:t>Nói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lời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xin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lỗi</a:t>
            </a:r>
            <a:r>
              <a:rPr lang="en-US" sz="2400" dirty="0">
                <a:latin typeface="UTM Avo" panose="02040603050506020204" pitchFamily="18" charset="0"/>
              </a:rPr>
              <a:t>.</a:t>
            </a:r>
            <a:endParaRPr lang="en-US" sz="2400" dirty="0">
              <a:latin typeface="UTM Avo" panose="02040603050506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a. </a:t>
            </a:r>
            <a:r>
              <a:rPr lang="en-US" sz="2400" dirty="0" err="1">
                <a:latin typeface="UTM Avo" panose="02040603050506020204" pitchFamily="18" charset="0"/>
              </a:rPr>
              <a:t>Nếu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em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cô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bé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trong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chuyện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i="1" dirty="0">
                <a:latin typeface="UTM Avo" panose="02040603050506020204" pitchFamily="18" charset="0"/>
              </a:rPr>
              <a:t>Cho </a:t>
            </a:r>
            <a:r>
              <a:rPr lang="en-US" sz="2400" i="1" dirty="0" err="1">
                <a:latin typeface="UTM Avo" panose="02040603050506020204" pitchFamily="18" charset="0"/>
              </a:rPr>
              <a:t>hoa</a:t>
            </a:r>
            <a:r>
              <a:rPr lang="en-US" sz="2400" i="1" dirty="0">
                <a:latin typeface="UTM Avo" panose="02040603050506020204" pitchFamily="18" charset="0"/>
              </a:rPr>
              <a:t> </a:t>
            </a:r>
            <a:r>
              <a:rPr lang="en-US" sz="2400" i="1" dirty="0" err="1">
                <a:latin typeface="UTM Avo" panose="02040603050506020204" pitchFamily="18" charset="0"/>
              </a:rPr>
              <a:t>khoe</a:t>
            </a:r>
            <a:r>
              <a:rPr lang="en-US" sz="2400" i="1" dirty="0">
                <a:latin typeface="UTM Avo" panose="02040603050506020204" pitchFamily="18" charset="0"/>
              </a:rPr>
              <a:t> </a:t>
            </a:r>
            <a:r>
              <a:rPr lang="en-US" sz="2400" i="1" dirty="0" err="1">
                <a:latin typeface="UTM Avo" panose="02040603050506020204" pitchFamily="18" charset="0"/>
              </a:rPr>
              <a:t>sắc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em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sẽ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nói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lời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xin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lỗi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bông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hồng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như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thế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nào</a:t>
            </a:r>
            <a:r>
              <a:rPr lang="en-US" sz="2400" dirty="0">
                <a:latin typeface="UTM Avo" panose="02040603050506020204" pitchFamily="18" charset="0"/>
              </a:rPr>
              <a:t>?</a:t>
            </a:r>
            <a:endParaRPr lang="en-US" sz="2400" dirty="0">
              <a:latin typeface="UTM Avo" panose="02040603050506020204" pitchFamily="18" charset="0"/>
            </a:endParaRPr>
          </a:p>
        </p:txBody>
      </p:sp>
      <p:pic>
        <p:nvPicPr>
          <p:cNvPr id="1030" name="Picture 6" descr="Beautiful Red Rose Flower Ivy Plant Cartoon Stock Illustration - Download  Image Now - iStock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663" y="2937408"/>
            <a:ext cx="2805963" cy="3384971"/>
          </a:xfrm>
          <a:prstGeom prst="roundRect">
            <a:avLst>
              <a:gd name="adj" fmla="val 37487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2577035" y="3456589"/>
            <a:ext cx="2025445" cy="2865791"/>
            <a:chOff x="789776" y="2592441"/>
            <a:chExt cx="1519084" cy="2149343"/>
          </a:xfrm>
        </p:grpSpPr>
        <p:pic>
          <p:nvPicPr>
            <p:cNvPr id="1026" name="Picture 2" descr="Polite little girl apologizing to young guy Vector Image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637" t="39966" r="54253" b="21898"/>
            <a:stretch>
              <a:fillRect/>
            </a:stretch>
          </p:blipFill>
          <p:spPr bwMode="auto">
            <a:xfrm>
              <a:off x="789776" y="2592441"/>
              <a:ext cx="1519084" cy="2149343"/>
            </a:xfrm>
            <a:prstGeom prst="roundRect">
              <a:avLst>
                <a:gd name="adj" fmla="val 364"/>
              </a:avLst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1733550" y="4438650"/>
              <a:ext cx="552450" cy="30313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sp>
        <p:nvSpPr>
          <p:cNvPr id="6" name="Rounded Rectangular Callout 5"/>
          <p:cNvSpPr/>
          <p:nvPr/>
        </p:nvSpPr>
        <p:spPr>
          <a:xfrm>
            <a:off x="3731752" y="2580171"/>
            <a:ext cx="4485640" cy="655320"/>
          </a:xfrm>
          <a:prstGeom prst="wedgeRoundRectCallout">
            <a:avLst>
              <a:gd name="adj1" fmla="val -49374"/>
              <a:gd name="adj2" fmla="val 86466"/>
              <a:gd name="adj3" fmla="val 1666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Mình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xin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lỗi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vì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đã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định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ngắt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hoa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.</a:t>
            </a:r>
            <a:endParaRPr lang="en-US" sz="2135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0049" y="710109"/>
            <a:ext cx="8022576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UTM Avo" panose="02040603050506020204" pitchFamily="18" charset="0"/>
              </a:rPr>
              <a:t>1</a:t>
            </a:r>
            <a:r>
              <a:rPr lang="en-US" sz="2400" dirty="0">
                <a:latin typeface="UTM Avo" panose="02040603050506020204" pitchFamily="18" charset="0"/>
              </a:rPr>
              <a:t>. </a:t>
            </a:r>
            <a:r>
              <a:rPr lang="en-US" sz="2400" dirty="0" err="1">
                <a:latin typeface="UTM Avo" panose="02040603050506020204" pitchFamily="18" charset="0"/>
              </a:rPr>
              <a:t>Nói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lời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xin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lỗi</a:t>
            </a:r>
            <a:r>
              <a:rPr lang="en-US" sz="2400" dirty="0">
                <a:latin typeface="UTM Avo" panose="02040603050506020204" pitchFamily="18" charset="0"/>
              </a:rPr>
              <a:t>.</a:t>
            </a:r>
            <a:endParaRPr lang="en-US" sz="2400" dirty="0">
              <a:latin typeface="UTM Avo" panose="02040603050506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UTM Avo" panose="02040603050506020204" pitchFamily="18" charset="0"/>
              </a:rPr>
              <a:t>b. </a:t>
            </a:r>
            <a:r>
              <a:rPr lang="en-US" sz="2400" dirty="0" err="1">
                <a:latin typeface="UTM Avo" panose="02040603050506020204" pitchFamily="18" charset="0"/>
              </a:rPr>
              <a:t>Nếu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em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là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bạn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nhỏ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trong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câu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chuyện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i="1" dirty="0" err="1">
                <a:latin typeface="UTM Avo" panose="02040603050506020204" pitchFamily="18" charset="0"/>
              </a:rPr>
              <a:t>Cỏ</a:t>
            </a:r>
            <a:r>
              <a:rPr lang="en-US" sz="2400" i="1" dirty="0">
                <a:latin typeface="UTM Avo" panose="02040603050506020204" pitchFamily="18" charset="0"/>
              </a:rPr>
              <a:t> non </a:t>
            </a:r>
            <a:r>
              <a:rPr lang="en-US" sz="2400" i="1" dirty="0" err="1">
                <a:latin typeface="UTM Avo" panose="02040603050506020204" pitchFamily="18" charset="0"/>
              </a:rPr>
              <a:t>cười</a:t>
            </a:r>
            <a:r>
              <a:rPr lang="en-US" sz="2400" i="1" dirty="0">
                <a:latin typeface="UTM Avo" panose="02040603050506020204" pitchFamily="18" charset="0"/>
              </a:rPr>
              <a:t> </a:t>
            </a:r>
            <a:r>
              <a:rPr lang="en-US" sz="2400" i="1" dirty="0" err="1">
                <a:latin typeface="UTM Avo" panose="02040603050506020204" pitchFamily="18" charset="0"/>
              </a:rPr>
              <a:t>rồi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khi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nghe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thấy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cỏ</a:t>
            </a:r>
            <a:r>
              <a:rPr lang="en-US" sz="2400" dirty="0">
                <a:latin typeface="UTM Avo" panose="02040603050506020204" pitchFamily="18" charset="0"/>
              </a:rPr>
              <a:t> non </a:t>
            </a:r>
            <a:r>
              <a:rPr lang="en-US" sz="2400" dirty="0" err="1">
                <a:latin typeface="UTM Avo" panose="02040603050506020204" pitchFamily="18" charset="0"/>
              </a:rPr>
              <a:t>khóc</a:t>
            </a:r>
            <a:r>
              <a:rPr lang="en-US" sz="2400" dirty="0">
                <a:latin typeface="UTM Avo" panose="02040603050506020204" pitchFamily="18" charset="0"/>
              </a:rPr>
              <a:t>, </a:t>
            </a:r>
            <a:r>
              <a:rPr lang="en-US" sz="2400" dirty="0" err="1">
                <a:latin typeface="UTM Avo" panose="02040603050506020204" pitchFamily="18" charset="0"/>
              </a:rPr>
              <a:t>em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sẽ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nói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gì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với</a:t>
            </a:r>
            <a:r>
              <a:rPr lang="en-US" sz="2400" dirty="0">
                <a:latin typeface="UTM Avo" panose="02040603050506020204" pitchFamily="18" charset="0"/>
              </a:rPr>
              <a:t> </a:t>
            </a:r>
            <a:r>
              <a:rPr lang="en-US" sz="2400" dirty="0" err="1">
                <a:latin typeface="UTM Avo" panose="02040603050506020204" pitchFamily="18" charset="0"/>
              </a:rPr>
              <a:t>cỏ</a:t>
            </a:r>
            <a:r>
              <a:rPr lang="en-US" sz="2400" dirty="0">
                <a:latin typeface="UTM Avo" panose="02040603050506020204" pitchFamily="18" charset="0"/>
              </a:rPr>
              <a:t> non?</a:t>
            </a:r>
            <a:endParaRPr lang="en-US" sz="2400" dirty="0">
              <a:latin typeface="UTM Avo" panose="020406030505060202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6561"/>
          <a:stretch>
            <a:fillRect/>
          </a:stretch>
        </p:blipFill>
        <p:spPr>
          <a:xfrm>
            <a:off x="3709472" y="3460046"/>
            <a:ext cx="1380688" cy="290514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21" r="6540"/>
          <a:stretch>
            <a:fillRect/>
          </a:stretch>
        </p:blipFill>
        <p:spPr>
          <a:xfrm>
            <a:off x="6645712" y="3504099"/>
            <a:ext cx="1380688" cy="2905149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4635992" y="2519680"/>
            <a:ext cx="4485640" cy="940365"/>
          </a:xfrm>
          <a:prstGeom prst="wedgeRoundRectCallout">
            <a:avLst>
              <a:gd name="adj1" fmla="val -49374"/>
              <a:gd name="adj2" fmla="val 86466"/>
              <a:gd name="adj3" fmla="val 1666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Mình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xin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lỗi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vì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đã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giẫm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lên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người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 </a:t>
            </a:r>
            <a:r>
              <a:rPr lang="en-US" sz="2135" dirty="0" err="1">
                <a:solidFill>
                  <a:srgbClr val="000000"/>
                </a:solidFill>
                <a:latin typeface="UTM Avo" panose="02040603050506020204" pitchFamily="18" charset="0"/>
              </a:rPr>
              <a:t>bạn</a:t>
            </a:r>
            <a:r>
              <a:rPr lang="en-US" sz="2135" dirty="0">
                <a:solidFill>
                  <a:srgbClr val="000000"/>
                </a:solidFill>
                <a:latin typeface="UTM Avo" panose="02040603050506020204" pitchFamily="18" charset="0"/>
              </a:rPr>
              <a:t>.</a:t>
            </a:r>
            <a:endParaRPr lang="en-US" sz="2135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0049" y="710108"/>
            <a:ext cx="8022576" cy="114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>
                <a:latin typeface="UTM Avo" panose="02040603050506020204" pitchFamily="18" charset="0"/>
              </a:rPr>
              <a:t>2</a:t>
            </a:r>
            <a:r>
              <a:rPr lang="en-US" sz="2400">
                <a:latin typeface="UTM Avo" panose="02040603050506020204" pitchFamily="18" charset="0"/>
              </a:rPr>
              <a:t>. Viết lời xin lỗi trong tình huống sau.</a:t>
            </a:r>
            <a:endParaRPr lang="en-US" sz="2400" dirty="0">
              <a:latin typeface="UTM Avo" panose="020406030505060202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>
                <a:latin typeface="UTM Avo" panose="02040603050506020204" pitchFamily="18" charset="0"/>
              </a:rPr>
              <a:t>Em làm việc riêng trong giờ học, bị cô giáo nhắc nhở.</a:t>
            </a:r>
            <a:endParaRPr lang="en-US" sz="2400" dirty="0">
              <a:latin typeface="UTM Avo" panose="020406030505060202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6561"/>
          <a:stretch>
            <a:fillRect/>
          </a:stretch>
        </p:blipFill>
        <p:spPr>
          <a:xfrm>
            <a:off x="2130049" y="3032028"/>
            <a:ext cx="1380688" cy="2905149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21" r="6540"/>
          <a:stretch>
            <a:fillRect/>
          </a:stretch>
        </p:blipFill>
        <p:spPr>
          <a:xfrm>
            <a:off x="7333133" y="3633802"/>
            <a:ext cx="1380688" cy="2905149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>
          <a:xfrm>
            <a:off x="3106367" y="2036737"/>
            <a:ext cx="6300611" cy="1371841"/>
          </a:xfrm>
          <a:prstGeom prst="wedgeRoundRectCallout">
            <a:avLst>
              <a:gd name="adj1" fmla="val -49374"/>
              <a:gd name="adj2" fmla="val 86466"/>
              <a:gd name="adj3" fmla="val 16667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35">
                <a:solidFill>
                  <a:srgbClr val="000000"/>
                </a:solidFill>
                <a:latin typeface="UTM Avo" panose="02040603050506020204" pitchFamily="18" charset="0"/>
              </a:rPr>
              <a:t>…………………………………</a:t>
            </a:r>
            <a:endParaRPr lang="en-US" sz="2135" dirty="0">
              <a:solidFill>
                <a:srgbClr val="000000"/>
              </a:solidFill>
              <a:latin typeface="UTM Avo" panose="02040603050506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537</Words>
  <Application>WPS Presentation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SimSun</vt:lpstr>
      <vt:lpstr>Wingdings</vt:lpstr>
      <vt:lpstr>UTM Avo</vt:lpstr>
      <vt:lpstr>Segoe Print</vt:lpstr>
      <vt:lpstr>Calibri Light</vt:lpstr>
      <vt:lpstr>Calibri</vt:lpstr>
      <vt:lpstr>Microsoft YaHei</vt:lpstr>
      <vt:lpstr>Arial Unicode MS</vt:lpstr>
      <vt:lpstr>Times New Roman</vt:lpstr>
      <vt:lpstr>Office Theme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2025-03-05T06:13:00Z</dcterms:created>
  <dcterms:modified xsi:type="dcterms:W3CDTF">2025-03-05T15:37:31Z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44A9511065B348ACA0999A78149F0685_12</vt:lpwstr>
  </property>
  <property fmtid="{D5CDD505-2E9C-101B-9397-08002B2CF9AE}" pid="3" name="KSOProductBuildVer">
    <vt:lpwstr>1033-12.2.0.20323</vt:lpwstr>
  </property>
</Properties>
</file>