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6" r:id="rId3"/>
    <p:sldId id="308" r:id="rId4"/>
    <p:sldId id="288" r:id="rId5"/>
    <p:sldId id="287" r:id="rId6"/>
    <p:sldId id="293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549F"/>
    <a:srgbClr val="FFFAC2"/>
    <a:srgbClr val="F0C444"/>
    <a:srgbClr val="F18585"/>
    <a:srgbClr val="7FC438"/>
    <a:srgbClr val="BFE9F3"/>
    <a:srgbClr val="8B6442"/>
    <a:srgbClr val="9CEDFC"/>
    <a:srgbClr val="A0D36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894" autoAdjust="0"/>
    <p:restoredTop sz="94660"/>
  </p:normalViewPr>
  <p:slideViewPr>
    <p:cSldViewPr snapToGrid="0">
      <p:cViewPr>
        <p:scale>
          <a:sx n="80" d="100"/>
          <a:sy n="80" d="100"/>
        </p:scale>
        <p:origin x="156" y="-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=""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691" r:id="rId8"/>
    <p:sldLayoutId id="2147483679" r:id="rId9"/>
    <p:sldLayoutId id="214748370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microsoft.com/office/2007/relationships/hdphoto" Target="../media/hdphoto8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TIẾT 126: LUYỆN TẬP</a:t>
            </a:r>
            <a:endParaRPr lang="en-US" sz="48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7662222-A96B-E841-8A36-B48AC7D23500}"/>
              </a:ext>
            </a:extLst>
          </p:cNvPr>
          <p:cNvGrpSpPr/>
          <p:nvPr/>
        </p:nvGrpSpPr>
        <p:grpSpPr>
          <a:xfrm>
            <a:off x="816002" y="310178"/>
            <a:ext cx="6739830" cy="710602"/>
            <a:chOff x="816002" y="829762"/>
            <a:chExt cx="6739830" cy="710602"/>
          </a:xfrm>
        </p:grpSpPr>
        <p:sp>
          <p:nvSpPr>
            <p:cNvPr id="4" name="Oval 3"/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06414" y="829762"/>
              <a:ext cx="6049418" cy="658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Đọc</a:t>
              </a:r>
              <a:r>
                <a:rPr lang="en-US" sz="2800" dirty="0"/>
                <a:t>, </a:t>
              </a:r>
              <a:r>
                <a:rPr lang="en-US" sz="2800" dirty="0" err="1"/>
                <a:t>viết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biết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đó</a:t>
              </a:r>
              <a:r>
                <a:rPr lang="en-US" sz="2800" dirty="0"/>
                <a:t> </a:t>
              </a:r>
              <a:r>
                <a:rPr lang="en-US" sz="2800" dirty="0" err="1"/>
                <a:t>gồm</a:t>
              </a:r>
              <a:r>
                <a:rPr lang="en-US" sz="2800" dirty="0"/>
                <a:t>: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27780D0E-7ADB-CB42-A45D-AA5B702BB5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193"/>
          <a:stretch/>
        </p:blipFill>
        <p:spPr>
          <a:xfrm>
            <a:off x="1008091" y="1295615"/>
            <a:ext cx="4562370" cy="330316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BEBF1984-A716-4F42-AC78-E12F5A7DD4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652" t="-534" r="-289" b="534"/>
          <a:stretch/>
        </p:blipFill>
        <p:spPr>
          <a:xfrm>
            <a:off x="6096000" y="1295615"/>
            <a:ext cx="4730010" cy="330316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11141A09-6A54-FA48-8138-66227862295B}"/>
              </a:ext>
            </a:extLst>
          </p:cNvPr>
          <p:cNvSpPr txBox="1"/>
          <p:nvPr/>
        </p:nvSpPr>
        <p:spPr>
          <a:xfrm>
            <a:off x="1300590" y="4873613"/>
            <a:ext cx="39773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471</a:t>
            </a:r>
          </a:p>
          <a:p>
            <a:pPr algn="ctr"/>
            <a:r>
              <a:rPr lang="en-US" sz="2800" dirty="0"/>
              <a:t>B</a:t>
            </a:r>
            <a:r>
              <a:rPr lang="x-none" sz="2800" dirty="0"/>
              <a:t>ốn trăm bảy mươi mốt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323A8F7B-B236-404A-BF0E-08F762B0A8D1}"/>
              </a:ext>
            </a:extLst>
          </p:cNvPr>
          <p:cNvSpPr txBox="1"/>
          <p:nvPr/>
        </p:nvSpPr>
        <p:spPr>
          <a:xfrm>
            <a:off x="6646414" y="4873613"/>
            <a:ext cx="40783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259</a:t>
            </a:r>
          </a:p>
          <a:p>
            <a:pPr algn="ctr"/>
            <a:r>
              <a:rPr lang="vi-VN" sz="2800" dirty="0"/>
              <a:t>Hai </a:t>
            </a:r>
            <a:r>
              <a:rPr lang="x-none" sz="2800" dirty="0"/>
              <a:t>trăm năm mươi chín</a:t>
            </a:r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5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66D2146-0743-374C-B8F8-0F37447D23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893564" y="781972"/>
            <a:ext cx="4580016" cy="33807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7A96917-D830-324E-B752-C1BF6F0303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807"/>
          <a:stretch/>
        </p:blipFill>
        <p:spPr>
          <a:xfrm>
            <a:off x="6096000" y="781972"/>
            <a:ext cx="4597660" cy="33807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D82B8E9-4C0B-B744-82E4-31D94287A5E3}"/>
              </a:ext>
            </a:extLst>
          </p:cNvPr>
          <p:cNvSpPr txBox="1"/>
          <p:nvPr/>
        </p:nvSpPr>
        <p:spPr>
          <a:xfrm>
            <a:off x="1646183" y="4408392"/>
            <a:ext cx="32239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505</a:t>
            </a:r>
          </a:p>
          <a:p>
            <a:pPr algn="ctr"/>
            <a:r>
              <a:rPr lang="vi-VN" sz="2800" dirty="0"/>
              <a:t>Năm trăm linh năm</a:t>
            </a:r>
            <a:endParaRPr lang="x-none" sz="28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335A7F5-0279-5242-A58E-F5228D53DE37}"/>
              </a:ext>
            </a:extLst>
          </p:cNvPr>
          <p:cNvSpPr txBox="1"/>
          <p:nvPr/>
        </p:nvSpPr>
        <p:spPr>
          <a:xfrm>
            <a:off x="6925483" y="4408392"/>
            <a:ext cx="34579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890</a:t>
            </a:r>
          </a:p>
          <a:p>
            <a:pPr algn="ctr"/>
            <a:r>
              <a:rPr lang="vi-VN" sz="2800" dirty="0"/>
              <a:t>Tám trăm chín mươi</a:t>
            </a:r>
            <a:endParaRPr lang="x-none" sz="2800" dirty="0"/>
          </a:p>
        </p:txBody>
      </p:sp>
    </p:spTree>
    <p:extLst>
      <p:ext uri="{BB962C8B-B14F-4D97-AF65-F5344CB8AC3E}">
        <p14:creationId xmlns:p14="http://schemas.microsoft.com/office/powerpoint/2010/main" val="89353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=""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506055" y="285058"/>
            <a:ext cx="9750478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thùng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xếp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 </a:t>
            </a:r>
            <a:r>
              <a:rPr lang="en-US" sz="2800" dirty="0" err="1"/>
              <a:t>tàu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CE5D494-7136-BF45-80C3-62F64AF8F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18" y="985735"/>
            <a:ext cx="10633364" cy="5414818"/>
          </a:xfrm>
          <a:prstGeom prst="rect">
            <a:avLst/>
          </a:prstGeom>
        </p:spPr>
      </p:pic>
      <p:sp>
        <p:nvSpPr>
          <p:cNvPr id="17" name="Freeform 16">
            <a:extLst>
              <a:ext uri="{FF2B5EF4-FFF2-40B4-BE49-F238E27FC236}">
                <a16:creationId xmlns="" xmlns:a16="http://schemas.microsoft.com/office/drawing/2014/main" id="{C95EBDD2-51C2-F44B-BF0E-2352DAE8EC08}"/>
              </a:ext>
            </a:extLst>
          </p:cNvPr>
          <p:cNvSpPr/>
          <p:nvPr/>
        </p:nvSpPr>
        <p:spPr>
          <a:xfrm>
            <a:off x="2646947" y="2839453"/>
            <a:ext cx="930442" cy="914400"/>
          </a:xfrm>
          <a:custGeom>
            <a:avLst/>
            <a:gdLst>
              <a:gd name="connsiteX0" fmla="*/ 0 w 930442"/>
              <a:gd name="connsiteY0" fmla="*/ 0 h 914400"/>
              <a:gd name="connsiteX1" fmla="*/ 401053 w 930442"/>
              <a:gd name="connsiteY1" fmla="*/ 385010 h 914400"/>
              <a:gd name="connsiteX2" fmla="*/ 930442 w 930442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0442" h="914400">
                <a:moveTo>
                  <a:pt x="0" y="0"/>
                </a:moveTo>
                <a:cubicBezTo>
                  <a:pt x="122989" y="116305"/>
                  <a:pt x="245979" y="232610"/>
                  <a:pt x="401053" y="385010"/>
                </a:cubicBezTo>
                <a:cubicBezTo>
                  <a:pt x="556127" y="537410"/>
                  <a:pt x="743284" y="725905"/>
                  <a:pt x="930442" y="914400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Freeform 17">
            <a:extLst>
              <a:ext uri="{FF2B5EF4-FFF2-40B4-BE49-F238E27FC236}">
                <a16:creationId xmlns="" xmlns:a16="http://schemas.microsoft.com/office/drawing/2014/main" id="{09410747-4C42-004B-9B04-E1138BD62B8C}"/>
              </a:ext>
            </a:extLst>
          </p:cNvPr>
          <p:cNvSpPr/>
          <p:nvPr/>
        </p:nvSpPr>
        <p:spPr>
          <a:xfrm>
            <a:off x="2646946" y="4411579"/>
            <a:ext cx="1315453" cy="1195992"/>
          </a:xfrm>
          <a:custGeom>
            <a:avLst/>
            <a:gdLst>
              <a:gd name="connsiteX0" fmla="*/ 0 w 930442"/>
              <a:gd name="connsiteY0" fmla="*/ 0 h 914400"/>
              <a:gd name="connsiteX1" fmla="*/ 401053 w 930442"/>
              <a:gd name="connsiteY1" fmla="*/ 385010 h 914400"/>
              <a:gd name="connsiteX2" fmla="*/ 930442 w 930442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0442" h="914400">
                <a:moveTo>
                  <a:pt x="0" y="0"/>
                </a:moveTo>
                <a:cubicBezTo>
                  <a:pt x="122989" y="116305"/>
                  <a:pt x="245979" y="232610"/>
                  <a:pt x="401053" y="385010"/>
                </a:cubicBezTo>
                <a:cubicBezTo>
                  <a:pt x="556127" y="537410"/>
                  <a:pt x="743284" y="725905"/>
                  <a:pt x="930442" y="914400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3ABF9681-57CA-2E4E-94CF-9A66B0D790B5}"/>
              </a:ext>
            </a:extLst>
          </p:cNvPr>
          <p:cNvCxnSpPr>
            <a:cxnSpLocks/>
          </p:cNvCxnSpPr>
          <p:nvPr/>
        </p:nvCxnSpPr>
        <p:spPr>
          <a:xfrm flipH="1">
            <a:off x="8742947" y="2598821"/>
            <a:ext cx="1187116" cy="30087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D41747E3-4447-014B-8401-6AC1C3470E67}"/>
              </a:ext>
            </a:extLst>
          </p:cNvPr>
          <p:cNvCxnSpPr>
            <a:cxnSpLocks/>
          </p:cNvCxnSpPr>
          <p:nvPr/>
        </p:nvCxnSpPr>
        <p:spPr>
          <a:xfrm flipH="1" flipV="1">
            <a:off x="8486273" y="2839454"/>
            <a:ext cx="1443790" cy="72189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11912E5B-708A-FA40-8296-016FC3B2BAD2}"/>
              </a:ext>
            </a:extLst>
          </p:cNvPr>
          <p:cNvCxnSpPr>
            <a:cxnSpLocks/>
          </p:cNvCxnSpPr>
          <p:nvPr/>
        </p:nvCxnSpPr>
        <p:spPr>
          <a:xfrm flipH="1" flipV="1">
            <a:off x="8999621" y="4411579"/>
            <a:ext cx="753980" cy="100348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A42322CC-EA40-494A-8830-331B85DAB9FB}"/>
              </a:ext>
            </a:extLst>
          </p:cNvPr>
          <p:cNvSpPr/>
          <p:nvPr/>
        </p:nvSpPr>
        <p:spPr>
          <a:xfrm>
            <a:off x="802545" y="1884256"/>
            <a:ext cx="10282549" cy="3089488"/>
          </a:xfrm>
          <a:prstGeom prst="rect">
            <a:avLst/>
          </a:prstGeom>
          <a:solidFill>
            <a:srgbClr val="BFE9F3">
              <a:alpha val="60000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8" name="Rounded Rectangle 47">
            <a:extLst>
              <a:ext uri="{FF2B5EF4-FFF2-40B4-BE49-F238E27FC236}">
                <a16:creationId xmlns="" xmlns:a16="http://schemas.microsoft.com/office/drawing/2014/main" id="{389A84E0-C9A9-7E41-8D57-B63C788E991E}"/>
              </a:ext>
            </a:extLst>
          </p:cNvPr>
          <p:cNvSpPr/>
          <p:nvPr/>
        </p:nvSpPr>
        <p:spPr>
          <a:xfrm>
            <a:off x="1579444" y="447444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1D133D5C-6834-F14F-8DE5-0AB5E9889180}"/>
              </a:ext>
            </a:extLst>
          </p:cNvPr>
          <p:cNvGrpSpPr/>
          <p:nvPr/>
        </p:nvGrpSpPr>
        <p:grpSpPr>
          <a:xfrm>
            <a:off x="914840" y="400077"/>
            <a:ext cx="6903947" cy="584093"/>
            <a:chOff x="1183343" y="1464304"/>
            <a:chExt cx="6903947" cy="584093"/>
          </a:xfrm>
        </p:grpSpPr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27A523A0-49BC-2F4F-AB74-4EA067CE4F72}"/>
                </a:ext>
              </a:extLst>
            </p:cNvPr>
            <p:cNvSpPr txBox="1"/>
            <p:nvPr/>
          </p:nvSpPr>
          <p:spPr>
            <a:xfrm>
              <a:off x="1952343" y="1525177"/>
              <a:ext cx="61349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="" xmlns:a16="http://schemas.microsoft.com/office/drawing/2014/main" id="{6F000AE1-82DD-A545-9503-5FF5D3B334E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0E492274-9521-D44B-8017-9A03691D27E4}"/>
              </a:ext>
            </a:extLst>
          </p:cNvPr>
          <p:cNvGrpSpPr/>
          <p:nvPr/>
        </p:nvGrpSpPr>
        <p:grpSpPr>
          <a:xfrm>
            <a:off x="1211833" y="2200895"/>
            <a:ext cx="10434735" cy="2144640"/>
            <a:chOff x="1324128" y="1686856"/>
            <a:chExt cx="10434735" cy="2144640"/>
          </a:xfrm>
        </p:grpSpPr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24E2E747-9A0A-624E-8E1C-845AD8004A0D}"/>
                </a:ext>
              </a:extLst>
            </p:cNvPr>
            <p:cNvSpPr txBox="1"/>
            <p:nvPr/>
          </p:nvSpPr>
          <p:spPr>
            <a:xfrm>
              <a:off x="1324128" y="1686856"/>
              <a:ext cx="10434735" cy="2136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x-none" sz="3600" dirty="0"/>
                <a:t>993 = 900 + 90 + 			503 =           + 3</a:t>
              </a:r>
            </a:p>
            <a:p>
              <a:pPr>
                <a:lnSpc>
                  <a:spcPct val="200000"/>
                </a:lnSpc>
              </a:pPr>
              <a:r>
                <a:rPr lang="x-none" sz="3600" dirty="0"/>
                <a:t>514 =           + 10 + 4		904 = 900 + </a:t>
              </a: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="" xmlns:a16="http://schemas.microsoft.com/office/drawing/2014/main" id="{FA89F0EF-09DE-4745-B176-F6B3F41EB483}"/>
                </a:ext>
              </a:extLst>
            </p:cNvPr>
            <p:cNvSpPr/>
            <p:nvPr/>
          </p:nvSpPr>
          <p:spPr>
            <a:xfrm>
              <a:off x="4988959" y="2000282"/>
              <a:ext cx="1089761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6" name="Rounded Rectangle 55">
              <a:extLst>
                <a:ext uri="{FF2B5EF4-FFF2-40B4-BE49-F238E27FC236}">
                  <a16:creationId xmlns="" xmlns:a16="http://schemas.microsoft.com/office/drawing/2014/main" id="{C8D099EC-FDC2-0D4E-A473-1566490B4765}"/>
                </a:ext>
              </a:extLst>
            </p:cNvPr>
            <p:cNvSpPr/>
            <p:nvPr/>
          </p:nvSpPr>
          <p:spPr>
            <a:xfrm>
              <a:off x="2641238" y="3154840"/>
              <a:ext cx="1198737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7" name="Rounded Rectangle 56">
              <a:extLst>
                <a:ext uri="{FF2B5EF4-FFF2-40B4-BE49-F238E27FC236}">
                  <a16:creationId xmlns="" xmlns:a16="http://schemas.microsoft.com/office/drawing/2014/main" id="{84D0B07E-C036-3646-B655-9AE1E13B1830}"/>
                </a:ext>
              </a:extLst>
            </p:cNvPr>
            <p:cNvSpPr/>
            <p:nvPr/>
          </p:nvSpPr>
          <p:spPr>
            <a:xfrm>
              <a:off x="8159844" y="2000282"/>
              <a:ext cx="1198737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8" name="Rounded Rectangle 57">
              <a:extLst>
                <a:ext uri="{FF2B5EF4-FFF2-40B4-BE49-F238E27FC236}">
                  <a16:creationId xmlns="" xmlns:a16="http://schemas.microsoft.com/office/drawing/2014/main" id="{CB524DF6-8668-3A47-9C30-E98680405708}"/>
                </a:ext>
              </a:extLst>
            </p:cNvPr>
            <p:cNvSpPr/>
            <p:nvPr/>
          </p:nvSpPr>
          <p:spPr>
            <a:xfrm>
              <a:off x="9483317" y="3146554"/>
              <a:ext cx="1198737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1BDD67E7-15FD-7745-B146-54BE071D7D52}"/>
              </a:ext>
            </a:extLst>
          </p:cNvPr>
          <p:cNvSpPr txBox="1"/>
          <p:nvPr/>
        </p:nvSpPr>
        <p:spPr>
          <a:xfrm>
            <a:off x="5044522" y="2554447"/>
            <a:ext cx="780371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4D80D5B2-5C84-0C48-8796-017F9A69BF79}"/>
              </a:ext>
            </a:extLst>
          </p:cNvPr>
          <p:cNvSpPr txBox="1"/>
          <p:nvPr/>
        </p:nvSpPr>
        <p:spPr>
          <a:xfrm>
            <a:off x="2633601" y="3726756"/>
            <a:ext cx="990692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DDFE8A9D-FCF3-0543-B0F0-0B0B7687EFAF}"/>
              </a:ext>
            </a:extLst>
          </p:cNvPr>
          <p:cNvSpPr txBox="1"/>
          <p:nvPr/>
        </p:nvSpPr>
        <p:spPr>
          <a:xfrm>
            <a:off x="8142579" y="2558722"/>
            <a:ext cx="990692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9A78F7AF-B2AD-9345-AD60-78764777E5BC}"/>
              </a:ext>
            </a:extLst>
          </p:cNvPr>
          <p:cNvSpPr txBox="1"/>
          <p:nvPr/>
        </p:nvSpPr>
        <p:spPr>
          <a:xfrm>
            <a:off x="9475044" y="3713094"/>
            <a:ext cx="990692" cy="5341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9" grpId="0" animBg="1"/>
      <p:bldP spid="60" grpId="0" animBg="1"/>
      <p:bldP spid="61" grpId="0" animBg="1"/>
      <p:bldP spid="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=""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19DF854-5AAA-2646-9C9F-B6FC3C44C13D}"/>
              </a:ext>
            </a:extLst>
          </p:cNvPr>
          <p:cNvSpPr txBox="1"/>
          <p:nvPr/>
        </p:nvSpPr>
        <p:spPr>
          <a:xfrm>
            <a:off x="1743721" y="367021"/>
            <a:ext cx="8305479" cy="234660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Rô-bốt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giữ</a:t>
            </a:r>
            <a:r>
              <a:rPr lang="en-US" sz="2800" dirty="0">
                <a:solidFill>
                  <a:prstClr val="black"/>
                </a:solidFill>
              </a:rPr>
              <a:t> 117 </a:t>
            </a:r>
            <a:r>
              <a:rPr lang="en-US" sz="2800" dirty="0" err="1">
                <a:solidFill>
                  <a:prstClr val="black"/>
                </a:solidFill>
              </a:rPr>
              <a:t>đồng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như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sau</a:t>
            </a:r>
            <a:r>
              <a:rPr lang="en-US" sz="2800" dirty="0">
                <a:solidFill>
                  <a:prstClr val="black"/>
                </a:solidFill>
              </a:rPr>
              <a:t>: </a:t>
            </a:r>
          </a:p>
          <a:p>
            <a:pPr marL="457200" lvl="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1 </a:t>
            </a:r>
            <a:r>
              <a:rPr lang="en-US" sz="2800" dirty="0" err="1">
                <a:solidFill>
                  <a:prstClr val="black"/>
                </a:solidFill>
              </a:rPr>
              <a:t>hòm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đựng</a:t>
            </a:r>
            <a:r>
              <a:rPr lang="en-US" sz="2800" dirty="0">
                <a:solidFill>
                  <a:prstClr val="black"/>
                </a:solidFill>
              </a:rPr>
              <a:t> 100 </a:t>
            </a:r>
            <a:r>
              <a:rPr lang="en-US" sz="2800" dirty="0" err="1">
                <a:solidFill>
                  <a:prstClr val="black"/>
                </a:solidFill>
              </a:rPr>
              <a:t>đồng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vàng</a:t>
            </a:r>
            <a:r>
              <a:rPr lang="en-US" sz="2800" dirty="0">
                <a:solidFill>
                  <a:prstClr val="black"/>
                </a:solidFill>
              </a:rPr>
              <a:t>;</a:t>
            </a:r>
          </a:p>
          <a:p>
            <a:pPr marL="457200" lvl="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1 </a:t>
            </a:r>
            <a:r>
              <a:rPr lang="en-US" sz="2800" dirty="0" err="1">
                <a:solidFill>
                  <a:prstClr val="black"/>
                </a:solidFill>
              </a:rPr>
              <a:t>túi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đựng</a:t>
            </a:r>
            <a:r>
              <a:rPr lang="en-US" sz="2800" dirty="0">
                <a:solidFill>
                  <a:prstClr val="black"/>
                </a:solidFill>
              </a:rPr>
              <a:t> 10 </a:t>
            </a:r>
            <a:r>
              <a:rPr lang="en-US" sz="2800" dirty="0" err="1">
                <a:solidFill>
                  <a:prstClr val="black"/>
                </a:solidFill>
              </a:rPr>
              <a:t>đồng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vàng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  <a:p>
            <a:pPr lvl="0">
              <a:lnSpc>
                <a:spcPct val="114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Như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vậy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Rô-bốt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còn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lại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mấy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đồng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bên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ngoài</a:t>
            </a:r>
            <a:r>
              <a:rPr lang="en-US" sz="2800" dirty="0">
                <a:solidFill>
                  <a:prstClr val="black"/>
                </a:solidFill>
              </a:rPr>
              <a:t>?</a:t>
            </a:r>
          </a:p>
          <a:p>
            <a:pPr>
              <a:lnSpc>
                <a:spcPct val="114000"/>
              </a:lnSpc>
            </a:pPr>
            <a:endParaRPr lang="x-none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9C9173A-0557-564A-A2DB-4403C6F6E4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256" y="3154601"/>
            <a:ext cx="5367586" cy="328825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D656C3AB-66FD-1A4A-B28C-470639DBF8E2}"/>
              </a:ext>
            </a:extLst>
          </p:cNvPr>
          <p:cNvSpPr/>
          <p:nvPr/>
        </p:nvSpPr>
        <p:spPr>
          <a:xfrm>
            <a:off x="733921" y="2659559"/>
            <a:ext cx="5374998" cy="769441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txBody>
          <a:bodyPr wrap="none" anchor="ctr">
            <a:spAutoFit/>
          </a:bodyPr>
          <a:lstStyle/>
          <a:p>
            <a:pPr algn="ctr"/>
            <a:r>
              <a:rPr lang="x-none" sz="4400" dirty="0">
                <a:solidFill>
                  <a:prstClr val="black"/>
                </a:solidFill>
              </a:rPr>
              <a:t>117 =  </a:t>
            </a:r>
            <a:r>
              <a:rPr lang="x-none" sz="4400" dirty="0">
                <a:solidFill>
                  <a:srgbClr val="FF0000"/>
                </a:solidFill>
              </a:rPr>
              <a:t>100  +  10 + 7</a:t>
            </a:r>
            <a:endParaRPr lang="x-none" sz="280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EE9ECEDA-14BD-4B40-A3AA-8FDDA6F8E10A}"/>
              </a:ext>
            </a:extLst>
          </p:cNvPr>
          <p:cNvSpPr/>
          <p:nvPr/>
        </p:nvSpPr>
        <p:spPr>
          <a:xfrm>
            <a:off x="2554110" y="2794897"/>
            <a:ext cx="3541890" cy="498764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pic>
        <p:nvPicPr>
          <p:cNvPr id="4098" name="Picture 2" descr="Hình ảnh Cái ý Tưởng Hoạt Hình , Hoạt Hình., Thùng Tài Liệu Thực Tế, Giấu  Cái Hòm miễn phí tải tập tin PNG PSDComment và Vector">
            <a:extLst>
              <a:ext uri="{FF2B5EF4-FFF2-40B4-BE49-F238E27FC236}">
                <a16:creationId xmlns="" xmlns:a16="http://schemas.microsoft.com/office/drawing/2014/main" id="{F515A05A-41B2-C54B-BFB4-8A674408D6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93" t="14788" r="11825" b="17262"/>
          <a:stretch/>
        </p:blipFill>
        <p:spPr bwMode="auto">
          <a:xfrm>
            <a:off x="2298518" y="3537305"/>
            <a:ext cx="1229372" cy="111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03EC3A7-BA43-BB4C-AE82-DB5B0B34D1C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8" t="3274" r="13838" b="14854"/>
          <a:stretch/>
        </p:blipFill>
        <p:spPr>
          <a:xfrm>
            <a:off x="4375487" y="3597462"/>
            <a:ext cx="779171" cy="1009859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="" xmlns:a16="http://schemas.microsoft.com/office/drawing/2014/main" id="{97694518-6CA8-574A-BAA8-AA8DDC8ABA03}"/>
              </a:ext>
            </a:extLst>
          </p:cNvPr>
          <p:cNvSpPr/>
          <p:nvPr/>
        </p:nvSpPr>
        <p:spPr>
          <a:xfrm>
            <a:off x="5575215" y="2523866"/>
            <a:ext cx="589244" cy="1094894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7B6CD32A-C399-5A48-9D01-78DCB886187F}"/>
              </a:ext>
            </a:extLst>
          </p:cNvPr>
          <p:cNvGrpSpPr/>
          <p:nvPr/>
        </p:nvGrpSpPr>
        <p:grpSpPr>
          <a:xfrm>
            <a:off x="822159" y="5051767"/>
            <a:ext cx="5273842" cy="1749133"/>
            <a:chOff x="822159" y="5051767"/>
            <a:chExt cx="5273842" cy="1749133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C038C0F6-2AA3-C141-93FC-83F3E3F103DB}"/>
                </a:ext>
              </a:extLst>
            </p:cNvPr>
            <p:cNvSpPr txBox="1"/>
            <p:nvPr/>
          </p:nvSpPr>
          <p:spPr>
            <a:xfrm>
              <a:off x="822159" y="5051767"/>
              <a:ext cx="5273842" cy="1749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prstClr val="black"/>
                  </a:solidFill>
                </a:rPr>
                <a:t>Như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vậy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Rô-bốt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còn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lại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</a:p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prstClr val="black"/>
                  </a:solidFill>
                </a:rPr>
                <a:t>đồng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vàng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bên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ngoài</a:t>
              </a:r>
              <a:r>
                <a:rPr lang="en-US" sz="2800" dirty="0">
                  <a:solidFill>
                    <a:prstClr val="black"/>
                  </a:solidFill>
                </a:rPr>
                <a:t>.</a:t>
              </a:r>
            </a:p>
            <a:p>
              <a:pPr>
                <a:lnSpc>
                  <a:spcPct val="150000"/>
                </a:lnSpc>
              </a:pPr>
              <a:endParaRPr lang="x-none" dirty="0"/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="" xmlns:a16="http://schemas.microsoft.com/office/drawing/2014/main" id="{1B6E7B13-4256-2642-B507-B66CBD1ECB58}"/>
                </a:ext>
              </a:extLst>
            </p:cNvPr>
            <p:cNvSpPr/>
            <p:nvPr/>
          </p:nvSpPr>
          <p:spPr>
            <a:xfrm>
              <a:off x="4656439" y="5098949"/>
              <a:ext cx="1198737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C43E2EE1-2B81-E840-A35F-1AC32FAB5A85}"/>
              </a:ext>
            </a:extLst>
          </p:cNvPr>
          <p:cNvSpPr txBox="1"/>
          <p:nvPr/>
        </p:nvSpPr>
        <p:spPr>
          <a:xfrm>
            <a:off x="4760461" y="5145576"/>
            <a:ext cx="990692" cy="5341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5" grpId="0" animBg="1"/>
      <p:bldP spid="15" grpId="1" animBg="1"/>
      <p:bldP spid="13" grpId="0" animBg="1"/>
      <p:bldP spid="13" grpId="1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1414</TotalTime>
  <Words>119</Words>
  <Application>Microsoft Office PowerPoint</Application>
  <PresentationFormat>Custom</PresentationFormat>
  <Paragraphs>35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216</cp:revision>
  <dcterms:created xsi:type="dcterms:W3CDTF">2021-06-02T01:34:28Z</dcterms:created>
  <dcterms:modified xsi:type="dcterms:W3CDTF">2025-03-11T12:43:48Z</dcterms:modified>
</cp:coreProperties>
</file>