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sldIdLst>
    <p:sldId id="261" r:id="rId3"/>
    <p:sldId id="272" r:id="rId4"/>
    <p:sldId id="283" r:id="rId5"/>
    <p:sldId id="287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188"/>
    <a:srgbClr val="FFFAD9"/>
    <a:srgbClr val="F9F8F6"/>
    <a:srgbClr val="E89A5C"/>
    <a:srgbClr val="DA8B37"/>
    <a:srgbClr val="FDE59B"/>
    <a:srgbClr val="07060A"/>
    <a:srgbClr val="F4F7E0"/>
    <a:srgbClr val="D7EDA9"/>
    <a:srgbClr val="BEE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EA7FC4-D621-4497-85F5-AC3F607BFD6A}"/>
              </a:ext>
            </a:extLst>
          </p:cNvPr>
          <p:cNvSpPr txBox="1"/>
          <p:nvPr/>
        </p:nvSpPr>
        <p:spPr>
          <a:xfrm>
            <a:off x="3619381" y="415747"/>
            <a:ext cx="6211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EM BÉ VÀ BÔNG HỒNG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FF381-1884-F341-889F-F79F7BEE3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84" y="1356993"/>
            <a:ext cx="8229254" cy="45560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0EA659A-8A6C-A94A-82AA-1E45E4FF95DE}"/>
              </a:ext>
            </a:extLst>
          </p:cNvPr>
          <p:cNvGrpSpPr/>
          <p:nvPr/>
        </p:nvGrpSpPr>
        <p:grpSpPr>
          <a:xfrm>
            <a:off x="1327666" y="5922584"/>
            <a:ext cx="9759977" cy="610853"/>
            <a:chOff x="569406" y="5749727"/>
            <a:chExt cx="9759977" cy="6108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ABDB8E-19D6-0143-A861-3B98A6D88B56}"/>
                </a:ext>
              </a:extLst>
            </p:cNvPr>
            <p:cNvSpPr txBox="1"/>
            <p:nvPr/>
          </p:nvSpPr>
          <p:spPr>
            <a:xfrm flipH="1">
              <a:off x="1145567" y="5749727"/>
              <a:ext cx="918381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i="1" dirty="0">
                  <a:ln w="0">
                    <a:noFill/>
                  </a:ln>
                  <a:solidFill>
                    <a:srgbClr val="07060A"/>
                  </a:solidFill>
                </a:rPr>
                <a:t>Theo em, vì sao cô bé không hái hoa?</a:t>
              </a:r>
            </a:p>
          </p:txBody>
        </p:sp>
        <p:sp>
          <p:nvSpPr>
            <p:cNvPr id="13" name="Oval Callout 12">
              <a:extLst>
                <a:ext uri="{FF2B5EF4-FFF2-40B4-BE49-F238E27FC236}">
                  <a16:creationId xmlns:a16="http://schemas.microsoft.com/office/drawing/2014/main" id="{DFC6FBCD-2E1D-8D45-BD4D-1A4655012B23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  <p:pic>
        <p:nvPicPr>
          <p:cNvPr id="5" name="Em bé và bông hồng.m4a" descr="Em bé và bông hồng.m4a">
            <a:hlinkClick r:id="" action="ppaction://media"/>
            <a:extLst>
              <a:ext uri="{FF2B5EF4-FFF2-40B4-BE49-F238E27FC236}">
                <a16:creationId xmlns:a16="http://schemas.microsoft.com/office/drawing/2014/main" id="{8D079166-2800-D146-AFA5-AF17C956C4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9470" y="51927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32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43928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14" grpId="0"/>
          <p:bldP spid="1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32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43928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14" grpId="0"/>
          <p:bldP spid="14" grpId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1" y="454250"/>
            <a:ext cx="808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Quan sát tranh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DDD94-CC06-554B-8E0E-4A73AD6C1944}"/>
              </a:ext>
            </a:extLst>
          </p:cNvPr>
          <p:cNvSpPr txBox="1"/>
          <p:nvPr/>
        </p:nvSpPr>
        <p:spPr>
          <a:xfrm flipH="1">
            <a:off x="1145567" y="5749727"/>
            <a:ext cx="918381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i="1" dirty="0">
                <a:ln w="0">
                  <a:solidFill>
                    <a:srgbClr val="DA8B37"/>
                  </a:solidFill>
                </a:ln>
                <a:solidFill>
                  <a:srgbClr val="E89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Kể tên địa điểm công cộng trong những tranh trên. 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25CFAE6-41A9-D64C-8E79-0BA817AA77C6}"/>
              </a:ext>
            </a:extLst>
          </p:cNvPr>
          <p:cNvSpPr/>
          <p:nvPr/>
        </p:nvSpPr>
        <p:spPr>
          <a:xfrm>
            <a:off x="569406" y="5825254"/>
            <a:ext cx="576161" cy="535326"/>
          </a:xfrm>
          <a:prstGeom prst="wedgeEllipseCallout">
            <a:avLst>
              <a:gd name="adj1" fmla="val -43505"/>
              <a:gd name="adj2" fmla="val 55845"/>
            </a:avLst>
          </a:prstGeom>
          <a:solidFill>
            <a:srgbClr val="E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UTM Cooper Black" panose="020406030505060202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F4A37-3BF1-004C-A385-AAB548ED0B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1710" r="2187"/>
          <a:stretch/>
        </p:blipFill>
        <p:spPr>
          <a:xfrm>
            <a:off x="351470" y="1822174"/>
            <a:ext cx="2807923" cy="3733239"/>
          </a:xfrm>
          <a:prstGeom prst="roundRect">
            <a:avLst>
              <a:gd name="adj" fmla="val 8679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85D12F-D42C-7E46-A7A1-32E70DA5E1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710" r="2357"/>
          <a:stretch/>
        </p:blipFill>
        <p:spPr>
          <a:xfrm>
            <a:off x="3207998" y="1201071"/>
            <a:ext cx="2785504" cy="3733238"/>
          </a:xfrm>
          <a:prstGeom prst="roundRect">
            <a:avLst>
              <a:gd name="adj" fmla="val 6138"/>
            </a:avLst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D886C1-913F-A840-BC45-1699B561E0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2458"/>
          <a:stretch/>
        </p:blipFill>
        <p:spPr>
          <a:xfrm>
            <a:off x="6007601" y="1875079"/>
            <a:ext cx="2939157" cy="3675041"/>
          </a:xfrm>
          <a:prstGeom prst="roundRect">
            <a:avLst>
              <a:gd name="adj" fmla="val 9036"/>
            </a:avLst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7E616B-3F5D-5142-B32F-C6CC9E56F0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2458"/>
          <a:stretch/>
        </p:blipFill>
        <p:spPr>
          <a:xfrm>
            <a:off x="8894999" y="1253976"/>
            <a:ext cx="2933774" cy="3675041"/>
          </a:xfrm>
          <a:prstGeom prst="roundRect">
            <a:avLst>
              <a:gd name="adj" fmla="val 9022"/>
            </a:avLst>
          </a:prstGeom>
        </p:spPr>
      </p:pic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A93E1050-2536-5748-81D9-5456D4F3B0E0}"/>
              </a:ext>
            </a:extLst>
          </p:cNvPr>
          <p:cNvSpPr/>
          <p:nvPr/>
        </p:nvSpPr>
        <p:spPr>
          <a:xfrm>
            <a:off x="895911" y="5240260"/>
            <a:ext cx="1775635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Trường học</a:t>
            </a: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AD1BE037-C9FD-4640-8AED-9122BDE754F5}"/>
              </a:ext>
            </a:extLst>
          </p:cNvPr>
          <p:cNvSpPr/>
          <p:nvPr/>
        </p:nvSpPr>
        <p:spPr>
          <a:xfrm>
            <a:off x="3712933" y="4679920"/>
            <a:ext cx="1775635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Bệnh viện</a:t>
            </a:r>
          </a:p>
        </p:txBody>
      </p: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67B89C9D-80EB-0141-B643-F2D9914719C7}"/>
              </a:ext>
            </a:extLst>
          </p:cNvPr>
          <p:cNvSpPr/>
          <p:nvPr/>
        </p:nvSpPr>
        <p:spPr>
          <a:xfrm>
            <a:off x="6670072" y="5243390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Bệnh viện</a:t>
            </a:r>
          </a:p>
        </p:txBody>
      </p:sp>
      <p:sp>
        <p:nvSpPr>
          <p:cNvPr id="34" name="Rectangle: Rounded Corners 5">
            <a:extLst>
              <a:ext uri="{FF2B5EF4-FFF2-40B4-BE49-F238E27FC236}">
                <a16:creationId xmlns:a16="http://schemas.microsoft.com/office/drawing/2014/main" id="{99311CBD-ECD7-D949-AAA8-A4EE02708095}"/>
              </a:ext>
            </a:extLst>
          </p:cNvPr>
          <p:cNvSpPr/>
          <p:nvPr/>
        </p:nvSpPr>
        <p:spPr>
          <a:xfrm>
            <a:off x="9597911" y="4645414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Công viên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D9E652-A6D5-DC49-9F67-6D6B0A3B1625}"/>
              </a:ext>
            </a:extLst>
          </p:cNvPr>
          <p:cNvSpPr txBox="1"/>
          <p:nvPr/>
        </p:nvSpPr>
        <p:spPr>
          <a:xfrm flipH="1">
            <a:off x="1138807" y="5737766"/>
            <a:ext cx="918381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i="1" dirty="0">
                <a:ln w="0">
                  <a:solidFill>
                    <a:srgbClr val="00B05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Kể tên những địa điểm công cộng khác mà em biết.</a:t>
            </a:r>
          </a:p>
        </p:txBody>
      </p: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 animBg="1"/>
      <p:bldP spid="10" grpId="0"/>
      <p:bldP spid="10" grpId="1"/>
      <p:bldP spid="5" grpId="0" animBg="1"/>
      <p:bldP spid="26" grpId="0" animBg="1"/>
      <p:bldP spid="27" grpId="0" animBg="1"/>
      <p:bldP spid="28" grpId="0" animBg="1"/>
      <p:bldP spid="34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89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2400" b="1" dirty="0">
                <a:solidFill>
                  <a:srgbClr val="00B050"/>
                </a:solidFill>
              </a:rPr>
              <a:t>Một số quy định nơi công cộng:</a:t>
            </a:r>
          </a:p>
          <a:p>
            <a:pPr algn="just">
              <a:lnSpc>
                <a:spcPct val="114000"/>
              </a:lnSpc>
            </a:pPr>
            <a:r>
              <a:rPr lang="vi-VN" sz="2400" dirty="0">
                <a:solidFill>
                  <a:srgbClr val="002060"/>
                </a:solidFill>
              </a:rPr>
              <a:t>Em hãy nêu một số quy định nơi công cộng theo các hình sau: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D9F521-9132-6F44-9A2B-16B5BD402D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04" r="20067" b="48459"/>
          <a:stretch/>
        </p:blipFill>
        <p:spPr>
          <a:xfrm>
            <a:off x="4954649" y="1275036"/>
            <a:ext cx="2282701" cy="2227997"/>
          </a:xfrm>
          <a:prstGeom prst="ellipse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5ECC537-70F4-C14E-A6EA-C59B8A93E9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32" r="50584" b="48459"/>
          <a:stretch/>
        </p:blipFill>
        <p:spPr>
          <a:xfrm>
            <a:off x="1002057" y="1275036"/>
            <a:ext cx="2243117" cy="2227997"/>
          </a:xfrm>
          <a:prstGeom prst="ellipse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69E9AFD-3240-434C-8BD1-BC29589E96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3" t="49147" r="66583" b="-688"/>
          <a:stretch/>
        </p:blipFill>
        <p:spPr>
          <a:xfrm>
            <a:off x="8946825" y="1275036"/>
            <a:ext cx="2243117" cy="2227997"/>
          </a:xfrm>
          <a:prstGeom prst="ellipse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36C020D-142B-434E-90DF-1B43FC770BE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86" t="48646" r="37630" b="-187"/>
          <a:stretch/>
        </p:blipFill>
        <p:spPr>
          <a:xfrm>
            <a:off x="2755571" y="3865966"/>
            <a:ext cx="2243117" cy="2227997"/>
          </a:xfrm>
          <a:prstGeom prst="ellipse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91ABF3F-A414-F44F-BF27-EA0C6FF3BC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58" t="48646" r="8458" b="-187"/>
          <a:stretch/>
        </p:blipFill>
        <p:spPr>
          <a:xfrm>
            <a:off x="7193312" y="3865966"/>
            <a:ext cx="2243117" cy="2227997"/>
          </a:xfrm>
          <a:prstGeom prst="ellipse">
            <a:avLst/>
          </a:prstGeom>
        </p:spPr>
      </p:pic>
      <p:sp>
        <p:nvSpPr>
          <p:cNvPr id="38" name="Rectangle: Rounded Corners 5">
            <a:extLst>
              <a:ext uri="{FF2B5EF4-FFF2-40B4-BE49-F238E27FC236}">
                <a16:creationId xmlns:a16="http://schemas.microsoft.com/office/drawing/2014/main" id="{B61504D2-3883-D145-8AEE-6B0ECA95ABA9}"/>
              </a:ext>
            </a:extLst>
          </p:cNvPr>
          <p:cNvSpPr/>
          <p:nvPr/>
        </p:nvSpPr>
        <p:spPr>
          <a:xfrm>
            <a:off x="1049355" y="3555294"/>
            <a:ext cx="2148519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 xả rác</a:t>
            </a:r>
          </a:p>
        </p:txBody>
      </p:sp>
      <p:sp>
        <p:nvSpPr>
          <p:cNvPr id="39" name="Rectangle: Rounded Corners 5">
            <a:extLst>
              <a:ext uri="{FF2B5EF4-FFF2-40B4-BE49-F238E27FC236}">
                <a16:creationId xmlns:a16="http://schemas.microsoft.com/office/drawing/2014/main" id="{363FCF10-851D-164E-999E-3644659236A4}"/>
              </a:ext>
            </a:extLst>
          </p:cNvPr>
          <p:cNvSpPr/>
          <p:nvPr/>
        </p:nvSpPr>
        <p:spPr>
          <a:xfrm>
            <a:off x="5021740" y="3515777"/>
            <a:ext cx="2148519" cy="729405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 giẫm chân lên cỏ</a:t>
            </a:r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4AD8667A-3BFC-5C4E-AD4C-6D05DA6A7765}"/>
              </a:ext>
            </a:extLst>
          </p:cNvPr>
          <p:cNvSpPr/>
          <p:nvPr/>
        </p:nvSpPr>
        <p:spPr>
          <a:xfrm>
            <a:off x="8886700" y="3555294"/>
            <a:ext cx="2363371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 ngắt hoa</a:t>
            </a:r>
          </a:p>
        </p:txBody>
      </p:sp>
      <p:sp>
        <p:nvSpPr>
          <p:cNvPr id="42" name="Rectangle: Rounded Corners 5">
            <a:extLst>
              <a:ext uri="{FF2B5EF4-FFF2-40B4-BE49-F238E27FC236}">
                <a16:creationId xmlns:a16="http://schemas.microsoft.com/office/drawing/2014/main" id="{33D21DC5-F31F-3E4E-915C-F25EE5A1018D}"/>
              </a:ext>
            </a:extLst>
          </p:cNvPr>
          <p:cNvSpPr/>
          <p:nvPr/>
        </p:nvSpPr>
        <p:spPr>
          <a:xfrm>
            <a:off x="2506924" y="6108477"/>
            <a:ext cx="2599708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 gây ồn ào</a:t>
            </a:r>
          </a:p>
        </p:txBody>
      </p:sp>
      <p:sp>
        <p:nvSpPr>
          <p:cNvPr id="43" name="Rectangle: Rounded Corners 5">
            <a:extLst>
              <a:ext uri="{FF2B5EF4-FFF2-40B4-BE49-F238E27FC236}">
                <a16:creationId xmlns:a16="http://schemas.microsoft.com/office/drawing/2014/main" id="{ABEF2CBF-8B7F-4342-8CB0-85DC831D4657}"/>
              </a:ext>
            </a:extLst>
          </p:cNvPr>
          <p:cNvSpPr/>
          <p:nvPr/>
        </p:nvSpPr>
        <p:spPr>
          <a:xfrm>
            <a:off x="6584764" y="6128549"/>
            <a:ext cx="3460212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 chen lấn, xô đẩy</a:t>
            </a:r>
          </a:p>
        </p:txBody>
      </p:sp>
    </p:spTree>
    <p:extLst>
      <p:ext uri="{BB962C8B-B14F-4D97-AF65-F5344CB8AC3E}">
        <p14:creationId xmlns:p14="http://schemas.microsoft.com/office/powerpoint/2010/main" val="4296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 số quy định nơi công cộng: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478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400" dirty="0">
                <a:solidFill>
                  <a:srgbClr val="002060"/>
                </a:solidFill>
              </a:rPr>
              <a:t>Kể thêm một số quy định nơi công cộng khác mà em biết.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C15C37-271A-654C-A309-6E8CC02A5397}"/>
              </a:ext>
            </a:extLst>
          </p:cNvPr>
          <p:cNvGrpSpPr/>
          <p:nvPr/>
        </p:nvGrpSpPr>
        <p:grpSpPr>
          <a:xfrm>
            <a:off x="445312" y="2076307"/>
            <a:ext cx="5939732" cy="3847614"/>
            <a:chOff x="445312" y="2076307"/>
            <a:chExt cx="5939732" cy="384761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BAEDEF-1D2E-154B-83F5-F146C60777FC}"/>
                </a:ext>
              </a:extLst>
            </p:cNvPr>
            <p:cNvGrpSpPr/>
            <p:nvPr/>
          </p:nvGrpSpPr>
          <p:grpSpPr>
            <a:xfrm>
              <a:off x="445312" y="2076307"/>
              <a:ext cx="5309591" cy="3632564"/>
              <a:chOff x="667657" y="2247529"/>
              <a:chExt cx="4572627" cy="312836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F15182-0B05-684F-8921-79FB4015F690}"/>
                  </a:ext>
                </a:extLst>
              </p:cNvPr>
              <p:cNvGrpSpPr/>
              <p:nvPr/>
            </p:nvGrpSpPr>
            <p:grpSpPr>
              <a:xfrm>
                <a:off x="667657" y="2247529"/>
                <a:ext cx="4572627" cy="3128369"/>
                <a:chOff x="667657" y="2247529"/>
                <a:chExt cx="4572627" cy="3128369"/>
              </a:xfrm>
            </p:grpSpPr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87EC7A53-7322-8945-B211-963CCD53F014}"/>
                    </a:ext>
                  </a:extLst>
                </p:cNvPr>
                <p:cNvSpPr/>
                <p:nvPr/>
              </p:nvSpPr>
              <p:spPr>
                <a:xfrm>
                  <a:off x="667657" y="2249714"/>
                  <a:ext cx="4572000" cy="3120572"/>
                </a:xfrm>
                <a:prstGeom prst="roundRect">
                  <a:avLst>
                    <a:gd name="adj" fmla="val 4205"/>
                  </a:avLst>
                </a:prstGeom>
                <a:solidFill>
                  <a:srgbClr val="FFFAD9"/>
                </a:solidFill>
                <a:ln w="28575"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E8C41EEB-3B05-904C-9538-2403218639C7}"/>
                    </a:ext>
                  </a:extLst>
                </p:cNvPr>
                <p:cNvSpPr/>
                <p:nvPr/>
              </p:nvSpPr>
              <p:spPr>
                <a:xfrm>
                  <a:off x="875475" y="2391558"/>
                  <a:ext cx="4156364" cy="2836884"/>
                </a:xfrm>
                <a:prstGeom prst="roundRect">
                  <a:avLst>
                    <a:gd name="adj" fmla="val 2998"/>
                  </a:avLst>
                </a:prstGeom>
                <a:solidFill>
                  <a:srgbClr val="FFFAD9"/>
                </a:solidFill>
                <a:ln w="28575"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8" name="L-Shape 7">
                  <a:extLst>
                    <a:ext uri="{FF2B5EF4-FFF2-40B4-BE49-F238E27FC236}">
                      <a16:creationId xmlns:a16="http://schemas.microsoft.com/office/drawing/2014/main" id="{E5315756-99CD-1C4C-B540-E7306F74FDD3}"/>
                    </a:ext>
                  </a:extLst>
                </p:cNvPr>
                <p:cNvSpPr/>
                <p:nvPr/>
              </p:nvSpPr>
              <p:spPr>
                <a:xfrm>
                  <a:off x="857723" y="5061176"/>
                  <a:ext cx="166069" cy="188544"/>
                </a:xfrm>
                <a:prstGeom prst="corner">
                  <a:avLst>
                    <a:gd name="adj1" fmla="val 27778"/>
                    <a:gd name="adj2" fmla="val 27778"/>
                  </a:avLst>
                </a:prstGeom>
                <a:solidFill>
                  <a:srgbClr val="DA8B37"/>
                </a:solidFill>
                <a:ln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22" name="L-Shape 21">
                  <a:extLst>
                    <a:ext uri="{FF2B5EF4-FFF2-40B4-BE49-F238E27FC236}">
                      <a16:creationId xmlns:a16="http://schemas.microsoft.com/office/drawing/2014/main" id="{929853DF-ED21-4048-BEA7-D7B8E1BC6FAB}"/>
                    </a:ext>
                  </a:extLst>
                </p:cNvPr>
                <p:cNvSpPr/>
                <p:nvPr/>
              </p:nvSpPr>
              <p:spPr>
                <a:xfrm flipH="1">
                  <a:off x="4883521" y="5051962"/>
                  <a:ext cx="166069" cy="188544"/>
                </a:xfrm>
                <a:prstGeom prst="corner">
                  <a:avLst>
                    <a:gd name="adj1" fmla="val 27778"/>
                    <a:gd name="adj2" fmla="val 27778"/>
                  </a:avLst>
                </a:prstGeom>
                <a:solidFill>
                  <a:srgbClr val="DA8B37"/>
                </a:solidFill>
                <a:ln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23" name="L-Shape 22">
                  <a:extLst>
                    <a:ext uri="{FF2B5EF4-FFF2-40B4-BE49-F238E27FC236}">
                      <a16:creationId xmlns:a16="http://schemas.microsoft.com/office/drawing/2014/main" id="{E9B16BCE-165A-384F-987F-3051CBB44328}"/>
                    </a:ext>
                  </a:extLst>
                </p:cNvPr>
                <p:cNvSpPr/>
                <p:nvPr/>
              </p:nvSpPr>
              <p:spPr>
                <a:xfrm flipV="1">
                  <a:off x="857724" y="2379494"/>
                  <a:ext cx="166069" cy="188544"/>
                </a:xfrm>
                <a:prstGeom prst="corner">
                  <a:avLst>
                    <a:gd name="adj1" fmla="val 27778"/>
                    <a:gd name="adj2" fmla="val 27778"/>
                  </a:avLst>
                </a:prstGeom>
                <a:solidFill>
                  <a:srgbClr val="DA8B37"/>
                </a:solidFill>
                <a:ln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24" name="L-Shape 23">
                  <a:extLst>
                    <a:ext uri="{FF2B5EF4-FFF2-40B4-BE49-F238E27FC236}">
                      <a16:creationId xmlns:a16="http://schemas.microsoft.com/office/drawing/2014/main" id="{4BAE72AC-6F61-844C-A076-CF514AE705BE}"/>
                    </a:ext>
                  </a:extLst>
                </p:cNvPr>
                <p:cNvSpPr/>
                <p:nvPr/>
              </p:nvSpPr>
              <p:spPr>
                <a:xfrm flipH="1" flipV="1">
                  <a:off x="4883521" y="2370280"/>
                  <a:ext cx="166069" cy="188544"/>
                </a:xfrm>
                <a:prstGeom prst="corner">
                  <a:avLst>
                    <a:gd name="adj1" fmla="val 27778"/>
                    <a:gd name="adj2" fmla="val 27778"/>
                  </a:avLst>
                </a:prstGeom>
                <a:solidFill>
                  <a:srgbClr val="DA8B37"/>
                </a:solidFill>
                <a:ln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9" name="Right Triangle 8">
                  <a:extLst>
                    <a:ext uri="{FF2B5EF4-FFF2-40B4-BE49-F238E27FC236}">
                      <a16:creationId xmlns:a16="http://schemas.microsoft.com/office/drawing/2014/main" id="{F3390223-8BFE-8D4F-A40A-3714AC9A9535}"/>
                    </a:ext>
                  </a:extLst>
                </p:cNvPr>
                <p:cNvSpPr/>
                <p:nvPr/>
              </p:nvSpPr>
              <p:spPr>
                <a:xfrm rot="5400000">
                  <a:off x="686621" y="2230751"/>
                  <a:ext cx="182521" cy="220450"/>
                </a:xfrm>
                <a:prstGeom prst="rtTriangle">
                  <a:avLst/>
                </a:prstGeom>
                <a:solidFill>
                  <a:srgbClr val="DA8B37"/>
                </a:solidFill>
                <a:ln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26" name="Right Triangle 25">
                  <a:extLst>
                    <a:ext uri="{FF2B5EF4-FFF2-40B4-BE49-F238E27FC236}">
                      <a16:creationId xmlns:a16="http://schemas.microsoft.com/office/drawing/2014/main" id="{DFC236A9-DE0E-0743-8E29-1E27083247D4}"/>
                    </a:ext>
                  </a:extLst>
                </p:cNvPr>
                <p:cNvSpPr/>
                <p:nvPr/>
              </p:nvSpPr>
              <p:spPr>
                <a:xfrm>
                  <a:off x="668244" y="5155448"/>
                  <a:ext cx="182521" cy="220450"/>
                </a:xfrm>
                <a:prstGeom prst="rtTriangle">
                  <a:avLst/>
                </a:prstGeom>
                <a:solidFill>
                  <a:srgbClr val="DA8B37"/>
                </a:solidFill>
                <a:ln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27" name="Right Triangle 26">
                  <a:extLst>
                    <a:ext uri="{FF2B5EF4-FFF2-40B4-BE49-F238E27FC236}">
                      <a16:creationId xmlns:a16="http://schemas.microsoft.com/office/drawing/2014/main" id="{728AEDFF-4CDB-AD4B-B450-4B77554C49FF}"/>
                    </a:ext>
                  </a:extLst>
                </p:cNvPr>
                <p:cNvSpPr/>
                <p:nvPr/>
              </p:nvSpPr>
              <p:spPr>
                <a:xfrm rot="16200000" flipH="1">
                  <a:off x="5038798" y="2228565"/>
                  <a:ext cx="182521" cy="220450"/>
                </a:xfrm>
                <a:prstGeom prst="rtTriangle">
                  <a:avLst/>
                </a:prstGeom>
                <a:solidFill>
                  <a:srgbClr val="DA8B37"/>
                </a:solidFill>
                <a:ln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28" name="Right Triangle 27">
                  <a:extLst>
                    <a:ext uri="{FF2B5EF4-FFF2-40B4-BE49-F238E27FC236}">
                      <a16:creationId xmlns:a16="http://schemas.microsoft.com/office/drawing/2014/main" id="{DFF04763-5629-8E48-B714-49CC3E2EED6B}"/>
                    </a:ext>
                  </a:extLst>
                </p:cNvPr>
                <p:cNvSpPr/>
                <p:nvPr/>
              </p:nvSpPr>
              <p:spPr>
                <a:xfrm flipH="1">
                  <a:off x="5057449" y="5149837"/>
                  <a:ext cx="182521" cy="220450"/>
                </a:xfrm>
                <a:prstGeom prst="rtTriangle">
                  <a:avLst/>
                </a:prstGeom>
                <a:solidFill>
                  <a:srgbClr val="DA8B37"/>
                </a:solidFill>
                <a:ln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D524BC-EF98-1743-8FFB-ED396B68B2C2}"/>
                  </a:ext>
                </a:extLst>
              </p:cNvPr>
              <p:cNvSpPr txBox="1"/>
              <p:nvPr/>
            </p:nvSpPr>
            <p:spPr>
              <a:xfrm>
                <a:off x="1116128" y="2475519"/>
                <a:ext cx="3697222" cy="450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800" b="1" dirty="0"/>
                  <a:t>NỘI QUY NHÀ TRƯỜNG</a:t>
                </a:r>
              </a:p>
            </p:txBody>
          </p:sp>
        </p:grpSp>
        <p:pic>
          <p:nvPicPr>
            <p:cNvPr id="7170" name="Picture 2" descr="School Classroom Advertising Background, Advertising Background, Simple,  Blackboard Background Image for Free Download">
              <a:extLst>
                <a:ext uri="{FF2B5EF4-FFF2-40B4-BE49-F238E27FC236}">
                  <a16:creationId xmlns:a16="http://schemas.microsoft.com/office/drawing/2014/main" id="{2BB226BF-D12F-CE49-994B-2828ED927F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2778" r="96389">
                          <a14:foregroundMark x1="5833" y1="76389" x2="6944" y2="74444"/>
                          <a14:foregroundMark x1="4444" y1="68333" x2="4444" y2="68333"/>
                          <a14:foregroundMark x1="2778" y1="75556" x2="2778" y2="75556"/>
                          <a14:foregroundMark x1="42778" y1="68056" x2="46944" y2="71667"/>
                          <a14:foregroundMark x1="46944" y1="71111" x2="56111" y2="67500"/>
                          <a14:foregroundMark x1="56111" y1="67222" x2="38333" y2="67778"/>
                          <a14:foregroundMark x1="93333" y1="77500" x2="93333" y2="72500"/>
                          <a14:foregroundMark x1="96111" y1="75278" x2="96111" y2="75278"/>
                          <a14:foregroundMark x1="96389" y1="67778" x2="96389" y2="67778"/>
                          <a14:foregroundMark x1="56111" y1="68889" x2="58333" y2="70833"/>
                          <a14:foregroundMark x1="61389" y1="40278" x2="61389" y2="40278"/>
                          <a14:foregroundMark x1="61389" y1="40278" x2="60556" y2="38333"/>
                          <a14:foregroundMark x1="40278" y1="39722" x2="36389" y2="4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59" b="17605"/>
            <a:stretch/>
          </p:blipFill>
          <p:spPr bwMode="auto">
            <a:xfrm>
              <a:off x="4113533" y="4601064"/>
              <a:ext cx="2271511" cy="132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9F6D70-CE92-0F4D-9AC8-C304F74498D2}"/>
                </a:ext>
              </a:extLst>
            </p:cNvPr>
            <p:cNvSpPr txBox="1"/>
            <p:nvPr/>
          </p:nvSpPr>
          <p:spPr>
            <a:xfrm>
              <a:off x="720396" y="2729049"/>
              <a:ext cx="4841310" cy="279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en-VN" sz="2400" dirty="0">
                  <a:solidFill>
                    <a:srgbClr val="002060"/>
                  </a:solidFill>
                </a:rPr>
                <a:t>Đi học đều, đúng giờ.</a:t>
              </a: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en-VN" sz="2400" dirty="0">
                  <a:solidFill>
                    <a:srgbClr val="002060"/>
                  </a:solidFill>
                </a:rPr>
                <a:t>Trang phục gọn gàng, phù hợp.</a:t>
              </a: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en-VN" sz="2400" dirty="0">
                  <a:solidFill>
                    <a:srgbClr val="002060"/>
                  </a:solidFill>
                </a:rPr>
                <a:t>Họp tập chăm chỉ.</a:t>
              </a: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en-VN" sz="2400" dirty="0">
                  <a:solidFill>
                    <a:srgbClr val="002060"/>
                  </a:solidFill>
                </a:rPr>
                <a:t>Có ý thức giữ gìn và bảo vệ </a:t>
              </a:r>
            </a:p>
            <a:p>
              <a:pPr>
                <a:lnSpc>
                  <a:spcPct val="150000"/>
                </a:lnSpc>
              </a:pPr>
              <a:r>
                <a:rPr lang="en-VN" sz="2400" dirty="0">
                  <a:solidFill>
                    <a:srgbClr val="002060"/>
                  </a:solidFill>
                </a:rPr>
                <a:t>tài sản của trường, lớp.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81F2A4-70F4-7B4E-AD56-65AAA55EC567}"/>
              </a:ext>
            </a:extLst>
          </p:cNvPr>
          <p:cNvGrpSpPr/>
          <p:nvPr/>
        </p:nvGrpSpPr>
        <p:grpSpPr>
          <a:xfrm>
            <a:off x="6436415" y="2069790"/>
            <a:ext cx="5396208" cy="3947682"/>
            <a:chOff x="6436415" y="2069790"/>
            <a:chExt cx="5396208" cy="394768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138C886-F59D-1B43-91B6-433CF0070A64}"/>
                </a:ext>
              </a:extLst>
            </p:cNvPr>
            <p:cNvGrpSpPr/>
            <p:nvPr/>
          </p:nvGrpSpPr>
          <p:grpSpPr>
            <a:xfrm>
              <a:off x="6436415" y="2069790"/>
              <a:ext cx="5309591" cy="3632564"/>
              <a:chOff x="667657" y="2247529"/>
              <a:chExt cx="4572627" cy="312836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86A7B08-95D3-B948-8BE6-1AD681CBF2B5}"/>
                  </a:ext>
                </a:extLst>
              </p:cNvPr>
              <p:cNvGrpSpPr/>
              <p:nvPr/>
            </p:nvGrpSpPr>
            <p:grpSpPr>
              <a:xfrm>
                <a:off x="667657" y="2247529"/>
                <a:ext cx="4572627" cy="3128369"/>
                <a:chOff x="667657" y="2247529"/>
                <a:chExt cx="4572627" cy="3128369"/>
              </a:xfrm>
            </p:grpSpPr>
            <p:sp>
              <p:nvSpPr>
                <p:cNvPr id="46" name="Rounded Rectangle 45">
                  <a:extLst>
                    <a:ext uri="{FF2B5EF4-FFF2-40B4-BE49-F238E27FC236}">
                      <a16:creationId xmlns:a16="http://schemas.microsoft.com/office/drawing/2014/main" id="{E745B8D1-423E-1A4B-83AF-FE0C480E69B7}"/>
                    </a:ext>
                  </a:extLst>
                </p:cNvPr>
                <p:cNvSpPr/>
                <p:nvPr/>
              </p:nvSpPr>
              <p:spPr>
                <a:xfrm>
                  <a:off x="667657" y="2249714"/>
                  <a:ext cx="4572000" cy="3120572"/>
                </a:xfrm>
                <a:prstGeom prst="roundRect">
                  <a:avLst>
                    <a:gd name="adj" fmla="val 4205"/>
                  </a:avLst>
                </a:prstGeom>
                <a:solidFill>
                  <a:srgbClr val="FFFAD9"/>
                </a:solidFill>
                <a:ln w="28575"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AA0A36D5-4B19-1C4F-886C-1FC954638EA3}"/>
                    </a:ext>
                  </a:extLst>
                </p:cNvPr>
                <p:cNvSpPr/>
                <p:nvPr/>
              </p:nvSpPr>
              <p:spPr>
                <a:xfrm>
                  <a:off x="875475" y="2391558"/>
                  <a:ext cx="4156364" cy="2836884"/>
                </a:xfrm>
                <a:prstGeom prst="roundRect">
                  <a:avLst>
                    <a:gd name="adj" fmla="val 2998"/>
                  </a:avLst>
                </a:prstGeom>
                <a:solidFill>
                  <a:srgbClr val="FFFAD9"/>
                </a:solidFill>
                <a:ln w="28575"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48" name="L-Shape 47">
                  <a:extLst>
                    <a:ext uri="{FF2B5EF4-FFF2-40B4-BE49-F238E27FC236}">
                      <a16:creationId xmlns:a16="http://schemas.microsoft.com/office/drawing/2014/main" id="{E8325CCC-EE02-3D4A-AEB6-CE43241ACE3B}"/>
                    </a:ext>
                  </a:extLst>
                </p:cNvPr>
                <p:cNvSpPr/>
                <p:nvPr/>
              </p:nvSpPr>
              <p:spPr>
                <a:xfrm>
                  <a:off x="857723" y="5061176"/>
                  <a:ext cx="166069" cy="188544"/>
                </a:xfrm>
                <a:prstGeom prst="corner">
                  <a:avLst>
                    <a:gd name="adj1" fmla="val 27778"/>
                    <a:gd name="adj2" fmla="val 27778"/>
                  </a:avLst>
                </a:prstGeom>
                <a:solidFill>
                  <a:srgbClr val="DA8B37"/>
                </a:solidFill>
                <a:ln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49" name="L-Shape 48">
                  <a:extLst>
                    <a:ext uri="{FF2B5EF4-FFF2-40B4-BE49-F238E27FC236}">
                      <a16:creationId xmlns:a16="http://schemas.microsoft.com/office/drawing/2014/main" id="{78BBE38D-AA95-7940-BE85-A9DEE7BFE4AD}"/>
                    </a:ext>
                  </a:extLst>
                </p:cNvPr>
                <p:cNvSpPr/>
                <p:nvPr/>
              </p:nvSpPr>
              <p:spPr>
                <a:xfrm flipH="1">
                  <a:off x="4883521" y="5051962"/>
                  <a:ext cx="166069" cy="188544"/>
                </a:xfrm>
                <a:prstGeom prst="corner">
                  <a:avLst>
                    <a:gd name="adj1" fmla="val 27778"/>
                    <a:gd name="adj2" fmla="val 27778"/>
                  </a:avLst>
                </a:prstGeom>
                <a:solidFill>
                  <a:srgbClr val="DA8B37"/>
                </a:solidFill>
                <a:ln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50" name="L-Shape 49">
                  <a:extLst>
                    <a:ext uri="{FF2B5EF4-FFF2-40B4-BE49-F238E27FC236}">
                      <a16:creationId xmlns:a16="http://schemas.microsoft.com/office/drawing/2014/main" id="{AF81542C-9EA7-FC44-B5B0-A1C949A8C8E0}"/>
                    </a:ext>
                  </a:extLst>
                </p:cNvPr>
                <p:cNvSpPr/>
                <p:nvPr/>
              </p:nvSpPr>
              <p:spPr>
                <a:xfrm flipV="1">
                  <a:off x="857724" y="2379494"/>
                  <a:ext cx="166069" cy="188544"/>
                </a:xfrm>
                <a:prstGeom prst="corner">
                  <a:avLst>
                    <a:gd name="adj1" fmla="val 27778"/>
                    <a:gd name="adj2" fmla="val 27778"/>
                  </a:avLst>
                </a:prstGeom>
                <a:solidFill>
                  <a:srgbClr val="DA8B37"/>
                </a:solidFill>
                <a:ln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51" name="L-Shape 50">
                  <a:extLst>
                    <a:ext uri="{FF2B5EF4-FFF2-40B4-BE49-F238E27FC236}">
                      <a16:creationId xmlns:a16="http://schemas.microsoft.com/office/drawing/2014/main" id="{324FC38A-F666-C34E-8EE1-53313F4C98E7}"/>
                    </a:ext>
                  </a:extLst>
                </p:cNvPr>
                <p:cNvSpPr/>
                <p:nvPr/>
              </p:nvSpPr>
              <p:spPr>
                <a:xfrm flipH="1" flipV="1">
                  <a:off x="4883521" y="2370280"/>
                  <a:ext cx="166069" cy="188544"/>
                </a:xfrm>
                <a:prstGeom prst="corner">
                  <a:avLst>
                    <a:gd name="adj1" fmla="val 27778"/>
                    <a:gd name="adj2" fmla="val 27778"/>
                  </a:avLst>
                </a:prstGeom>
                <a:solidFill>
                  <a:srgbClr val="DA8B37"/>
                </a:solidFill>
                <a:ln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52" name="Right Triangle 51">
                  <a:extLst>
                    <a:ext uri="{FF2B5EF4-FFF2-40B4-BE49-F238E27FC236}">
                      <a16:creationId xmlns:a16="http://schemas.microsoft.com/office/drawing/2014/main" id="{AF8D3C37-964D-8D42-9C44-7A7BE28483C7}"/>
                    </a:ext>
                  </a:extLst>
                </p:cNvPr>
                <p:cNvSpPr/>
                <p:nvPr/>
              </p:nvSpPr>
              <p:spPr>
                <a:xfrm rot="5400000">
                  <a:off x="686621" y="2230751"/>
                  <a:ext cx="182521" cy="220450"/>
                </a:xfrm>
                <a:prstGeom prst="rtTriangle">
                  <a:avLst/>
                </a:prstGeom>
                <a:solidFill>
                  <a:srgbClr val="DA8B37"/>
                </a:solidFill>
                <a:ln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53" name="Right Triangle 52">
                  <a:extLst>
                    <a:ext uri="{FF2B5EF4-FFF2-40B4-BE49-F238E27FC236}">
                      <a16:creationId xmlns:a16="http://schemas.microsoft.com/office/drawing/2014/main" id="{89A4BA34-42A9-7343-80EE-EF264EBAEF37}"/>
                    </a:ext>
                  </a:extLst>
                </p:cNvPr>
                <p:cNvSpPr/>
                <p:nvPr/>
              </p:nvSpPr>
              <p:spPr>
                <a:xfrm>
                  <a:off x="668244" y="5155448"/>
                  <a:ext cx="182521" cy="220450"/>
                </a:xfrm>
                <a:prstGeom prst="rtTriangle">
                  <a:avLst/>
                </a:prstGeom>
                <a:solidFill>
                  <a:srgbClr val="DA8B37"/>
                </a:solidFill>
                <a:ln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54" name="Right Triangle 53">
                  <a:extLst>
                    <a:ext uri="{FF2B5EF4-FFF2-40B4-BE49-F238E27FC236}">
                      <a16:creationId xmlns:a16="http://schemas.microsoft.com/office/drawing/2014/main" id="{692F680A-2697-4D44-A642-8F65DD512602}"/>
                    </a:ext>
                  </a:extLst>
                </p:cNvPr>
                <p:cNvSpPr/>
                <p:nvPr/>
              </p:nvSpPr>
              <p:spPr>
                <a:xfrm rot="16200000" flipH="1">
                  <a:off x="5038798" y="2228565"/>
                  <a:ext cx="182521" cy="220450"/>
                </a:xfrm>
                <a:prstGeom prst="rtTriangle">
                  <a:avLst/>
                </a:prstGeom>
                <a:solidFill>
                  <a:srgbClr val="DA8B37"/>
                </a:solidFill>
                <a:ln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55" name="Right Triangle 54">
                  <a:extLst>
                    <a:ext uri="{FF2B5EF4-FFF2-40B4-BE49-F238E27FC236}">
                      <a16:creationId xmlns:a16="http://schemas.microsoft.com/office/drawing/2014/main" id="{E877110A-7065-D748-942F-053A6C870E3B}"/>
                    </a:ext>
                  </a:extLst>
                </p:cNvPr>
                <p:cNvSpPr/>
                <p:nvPr/>
              </p:nvSpPr>
              <p:spPr>
                <a:xfrm flipH="1">
                  <a:off x="5057449" y="5149837"/>
                  <a:ext cx="182521" cy="220450"/>
                </a:xfrm>
                <a:prstGeom prst="rtTriangle">
                  <a:avLst/>
                </a:prstGeom>
                <a:solidFill>
                  <a:srgbClr val="DA8B37"/>
                </a:solidFill>
                <a:ln>
                  <a:solidFill>
                    <a:srgbClr val="E89A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F065C5E-B7B9-DF4D-BD3F-BEDBA1D51163}"/>
                  </a:ext>
                </a:extLst>
              </p:cNvPr>
              <p:cNvSpPr txBox="1"/>
              <p:nvPr/>
            </p:nvSpPr>
            <p:spPr>
              <a:xfrm>
                <a:off x="1554936" y="2475519"/>
                <a:ext cx="2819606" cy="424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600" b="1" dirty="0"/>
                  <a:t>NỘI QUY THƯ VIỆN</a:t>
                </a: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EA312CF-A857-EA42-8222-FF287E7B768C}"/>
                </a:ext>
              </a:extLst>
            </p:cNvPr>
            <p:cNvSpPr txBox="1"/>
            <p:nvPr/>
          </p:nvSpPr>
          <p:spPr>
            <a:xfrm>
              <a:off x="6837345" y="2820864"/>
              <a:ext cx="4841310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en-VN" sz="2400" dirty="0">
                  <a:solidFill>
                    <a:srgbClr val="002060"/>
                  </a:solidFill>
                </a:rPr>
                <a:t>Giữ trật tự.</a:t>
              </a: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en-VN" sz="2400" dirty="0">
                  <a:solidFill>
                    <a:srgbClr val="002060"/>
                  </a:solidFill>
                </a:rPr>
                <a:t>Giữ vệ sinh.</a:t>
              </a: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en-VN" sz="2400" dirty="0">
                  <a:solidFill>
                    <a:srgbClr val="002060"/>
                  </a:solidFill>
                </a:rPr>
                <a:t>Sắp xếp đúng nơi quy định.</a:t>
              </a:r>
            </a:p>
          </p:txBody>
        </p:sp>
        <p:pic>
          <p:nvPicPr>
            <p:cNvPr id="7172" name="Picture 4" descr="Book Cartoon clipart - Book, Product, Line, transparent clip art">
              <a:extLst>
                <a:ext uri="{FF2B5EF4-FFF2-40B4-BE49-F238E27FC236}">
                  <a16:creationId xmlns:a16="http://schemas.microsoft.com/office/drawing/2014/main" id="{C2D7BD20-A28A-AD45-B79A-BA26033BB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8181" y="4485682"/>
              <a:ext cx="2054442" cy="1531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7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</TotalTime>
  <Words>193</Words>
  <Application>Microsoft Office PowerPoint</Application>
  <PresentationFormat>Widescreen</PresentationFormat>
  <Paragraphs>37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UTM Cookies</vt:lpstr>
      <vt:lpstr>UTM Cooper Black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144</cp:revision>
  <dcterms:created xsi:type="dcterms:W3CDTF">2021-06-11T02:39:36Z</dcterms:created>
  <dcterms:modified xsi:type="dcterms:W3CDTF">2025-05-04T04:44:21Z</dcterms:modified>
</cp:coreProperties>
</file>