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6"/>
  </p:notesMasterIdLst>
  <p:sldIdLst>
    <p:sldId id="519" r:id="rId3"/>
    <p:sldId id="263" r:id="rId4"/>
    <p:sldId id="265" r:id="rId5"/>
    <p:sldId id="277" r:id="rId6"/>
    <p:sldId id="285" r:id="rId7"/>
    <p:sldId id="292" r:id="rId8"/>
    <p:sldId id="260" r:id="rId9"/>
    <p:sldId id="294" r:id="rId10"/>
    <p:sldId id="326" r:id="rId11"/>
    <p:sldId id="296" r:id="rId12"/>
    <p:sldId id="298" r:id="rId13"/>
    <p:sldId id="559" r:id="rId14"/>
    <p:sldId id="5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1" d="100"/>
          <a:sy n="41" d="100"/>
        </p:scale>
        <p:origin x="-2250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5" y="2916030"/>
            <a:ext cx="3614775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5" y="2121135"/>
            <a:ext cx="1577607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3649929"/>
            <a:ext cx="3289593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5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807533"/>
            <a:ext cx="5484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2622913"/>
            <a:ext cx="2381048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2" y="3113689"/>
            <a:ext cx="2099299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6" y="2514475"/>
            <a:ext cx="2381057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3007628"/>
            <a:ext cx="2099362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2418200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9074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4912767"/>
            <a:ext cx="2381112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5416133"/>
            <a:ext cx="209928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4924833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54146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2" y="4912667"/>
            <a:ext cx="2380995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100" y="5413294"/>
            <a:ext cx="2099375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1" y="6322745"/>
            <a:ext cx="450323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3425633" y="2130260"/>
            <a:ext cx="2849169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3426197" y="3631225"/>
            <a:ext cx="28485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3413285" y="1879377"/>
            <a:ext cx="1446904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3425750" y="3343015"/>
            <a:ext cx="14469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3366368" y="5036135"/>
            <a:ext cx="2849716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3341717" y="4825113"/>
            <a:ext cx="1446881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105887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904287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5140013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4938413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105887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1904287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5140013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4938413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2581087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2581087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5615213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5615213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692800"/>
            <a:ext cx="53028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4135473"/>
            <a:ext cx="3242706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4787794" y="3353297"/>
            <a:ext cx="2594817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4743656" y="2706023"/>
            <a:ext cx="2553173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427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944133"/>
            <a:ext cx="29691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200" lvl="1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807533"/>
            <a:ext cx="61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847860"/>
            <a:ext cx="66942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5"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686998" y="2742513"/>
            <a:ext cx="3945435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770000" y="2564367"/>
            <a:ext cx="34251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4939200" y="4051100"/>
            <a:ext cx="30867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5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5010150" y="4802733"/>
            <a:ext cx="29448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5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5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0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397345" y="2665367"/>
            <a:ext cx="2772995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2293367"/>
            <a:ext cx="48717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108433" y="910267"/>
            <a:ext cx="23322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902850" y="2651967"/>
            <a:ext cx="5457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586550" y="4106533"/>
            <a:ext cx="5970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5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3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800767"/>
            <a:ext cx="6858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3662900"/>
            <a:ext cx="7332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1" r:id="rId2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microsoft.com/office/2007/relationships/hdphoto" Target="../media/hdphoto1.wdp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8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-935415" y="3274753"/>
            <a:ext cx="11622831" cy="3581011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/>
          <p:cNvGrpSpPr/>
          <p:nvPr/>
        </p:nvGrpSpPr>
        <p:grpSpPr>
          <a:xfrm>
            <a:off x="-1163681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-784826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-398254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9032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9411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9798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1524401" y="232576"/>
            <a:ext cx="11948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TIẾNG CHỔI 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/>
          <p:cNvGrpSpPr/>
          <p:nvPr/>
        </p:nvGrpSpPr>
        <p:grpSpPr>
          <a:xfrm>
            <a:off x="630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-3386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1184275" y="2792095"/>
            <a:ext cx="7320915" cy="11334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altLang="en-GB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thơ thứ hai cho biết công việc của chị lao công vất vả như thế nào</a:t>
            </a:r>
            <a:r>
              <a:rPr lang="en-GB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Google Shape;386;p32"/>
          <p:cNvSpPr txBox="1"/>
          <p:nvPr/>
        </p:nvSpPr>
        <p:spPr>
          <a:xfrm>
            <a:off x="538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3571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/>
            <p:cNvSpPr txBox="1"/>
            <p:nvPr/>
          </p:nvSpPr>
          <p:spPr>
            <a:xfrm>
              <a:off x="1488095" y="2237578"/>
              <a:ext cx="70862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479425" y="4498340"/>
            <a:ext cx="8103235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Cảnh tượng con đường trong đoạn thơ thứ hai được miêu tả như thế nào?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/>
          <p:cNvGrpSpPr/>
          <p:nvPr/>
        </p:nvGrpSpPr>
        <p:grpSpPr>
          <a:xfrm rot="-10790834">
            <a:off x="-556729" y="199708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/>
          <p:cNvGrpSpPr/>
          <p:nvPr/>
        </p:nvGrpSpPr>
        <p:grpSpPr>
          <a:xfrm>
            <a:off x="-428407" y="2217708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/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/>
            <p:cNvSpPr txBox="1"/>
            <p:nvPr/>
          </p:nvSpPr>
          <p:spPr>
            <a:xfrm>
              <a:off x="1355738" y="4049899"/>
              <a:ext cx="70862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/>
          <p:cNvSpPr txBox="1"/>
          <p:nvPr/>
        </p:nvSpPr>
        <p:spPr>
          <a:xfrm>
            <a:off x="806725" y="219174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thơ sau nói lên điều gì?</a:t>
            </a:r>
          </a:p>
        </p:txBody>
      </p:sp>
      <p:grpSp>
        <p:nvGrpSpPr>
          <p:cNvPr id="25" name="Google Shape;378;p32"/>
          <p:cNvGrpSpPr/>
          <p:nvPr/>
        </p:nvGrpSpPr>
        <p:grpSpPr>
          <a:xfrm>
            <a:off x="597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6" name="Google Shape;386;p32"/>
          <p:cNvSpPr txBox="1"/>
          <p:nvPr/>
        </p:nvSpPr>
        <p:spPr>
          <a:xfrm>
            <a:off x="506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250315" y="3410585"/>
            <a:ext cx="64477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“Những đêm hè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Đêm đông gió rét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Tiếng chổi tre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Sớm tối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Đi về”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sự chăm chỉ của chị lao công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niềm tự hào của chị lao công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sự thay đổi thời tiết đêm hè và đêm đông.</a:t>
            </a:r>
            <a:endParaRPr lang="en-US" sz="200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12520" y="4839335"/>
            <a:ext cx="381000" cy="468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bldLvl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/>
          <p:cNvSpPr/>
          <p:nvPr/>
        </p:nvSpPr>
        <p:spPr>
          <a:xfrm>
            <a:off x="413385" y="2763520"/>
            <a:ext cx="8767445" cy="182626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4.Tác giả nhắn nhủ em điều gì qua 3 câu thơ cuối?</a:t>
            </a: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202055" y="2063115"/>
            <a:ext cx="6515100" cy="1490980"/>
          </a:xfrm>
          <a:prstGeom prst="rect">
            <a:avLst/>
          </a:prstGeom>
        </p:spPr>
      </p:pic>
      <p:grpSp>
        <p:nvGrpSpPr>
          <p:cNvPr id="41" name="Google Shape;378;p32"/>
          <p:cNvGrpSpPr/>
          <p:nvPr/>
        </p:nvGrpSpPr>
        <p:grpSpPr>
          <a:xfrm>
            <a:off x="485549" y="592791"/>
            <a:ext cx="8117285" cy="931176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86;p32"/>
          <p:cNvSpPr txBox="1"/>
          <p:nvPr/>
        </p:nvSpPr>
        <p:spPr>
          <a:xfrm>
            <a:off x="1083658" y="357090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075" y="92075"/>
            <a:ext cx="8514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Hai bức tranh miêu tả những thời điểm nào trong ngày?</a:t>
            </a:r>
          </a:p>
        </p:txBody>
      </p:sp>
      <p:sp>
        <p:nvSpPr>
          <p:cNvPr id="18" name="Google Shape;928;p37"/>
          <p:cNvSpPr txBox="1"/>
          <p:nvPr/>
        </p:nvSpPr>
        <p:spPr>
          <a:xfrm>
            <a:off x="92075" y="1144270"/>
            <a:ext cx="8682355" cy="6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2. </a:t>
            </a: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Quang cảnh con đường trong hai bức tranh có gì khác nhau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grpSp>
        <p:nvGrpSpPr>
          <p:cNvPr id="27" name="Google Shape;378;p32"/>
          <p:cNvGrpSpPr/>
          <p:nvPr/>
        </p:nvGrpSpPr>
        <p:grpSpPr>
          <a:xfrm>
            <a:off x="984410" y="350104"/>
            <a:ext cx="7693187" cy="1266841"/>
            <a:chOff x="603225" y="2182575"/>
            <a:chExt cx="2577800" cy="424450"/>
          </a:xfrm>
        </p:grpSpPr>
        <p:sp>
          <p:nvSpPr>
            <p:cNvPr id="28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1080770" y="290830"/>
            <a:ext cx="7409180" cy="108267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>
            <a:fillRect/>
          </a:stretch>
        </p:blipFill>
        <p:spPr>
          <a:xfrm>
            <a:off x="0" y="2978785"/>
            <a:ext cx="4519930" cy="3635375"/>
          </a:xfrm>
          <a:prstGeom prst="round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>
            <a:fillRect/>
          </a:stretch>
        </p:blipFill>
        <p:spPr>
          <a:xfrm>
            <a:off x="4785360" y="2780030"/>
            <a:ext cx="4333240" cy="3834130"/>
          </a:xfrm>
          <a:prstGeom prst="roundRect">
            <a:avLst>
              <a:gd name="adj" fmla="val 12118"/>
            </a:avLst>
          </a:prstGeom>
        </p:spPr>
      </p:pic>
      <p:sp>
        <p:nvSpPr>
          <p:cNvPr id="4" name="Google Shape;928;p37"/>
          <p:cNvSpPr txBox="1"/>
          <p:nvPr/>
        </p:nvSpPr>
        <p:spPr>
          <a:xfrm>
            <a:off x="76835" y="2062480"/>
            <a:ext cx="9041765" cy="6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3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. </a:t>
            </a: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Vì sao con đường trong bức tranh thứ hai lại trở nên sạch sẽ như vậy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6" grpId="1"/>
      <p:bldP spid="18" grpId="0"/>
      <p:bldP spid="18" grpId="1"/>
      <p:bldP spid="31" grpId="0" build="p"/>
      <p:bldP spid="31" grpId="1" build="p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1110774" y="244475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endParaRPr lang="en-US" alt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136525" y="69926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2894965" y="848061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6191250" y="891486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80320" y="6299200"/>
            <a:ext cx="406400" cy="406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3990" y="746760"/>
            <a:ext cx="9163885" cy="5262245"/>
            <a:chOff x="1328" y="2281"/>
            <a:chExt cx="16003" cy="8287"/>
          </a:xfrm>
        </p:grpSpPr>
        <p:sp>
          <p:nvSpPr>
            <p:cNvPr id="2" name="Text Box 1"/>
            <p:cNvSpPr txBox="1"/>
            <p:nvPr/>
          </p:nvSpPr>
          <p:spPr>
            <a:xfrm>
              <a:off x="1328" y="2341"/>
              <a:ext cx="4981" cy="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hè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ve ve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 ngủ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 lắng nghe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 đườngTrầnPhú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Xao xác hàng me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hè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 rác...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6966" y="2341"/>
              <a:ext cx="6172" cy="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đông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cơn dông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 tắt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 đứng trông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 đường lặng ngắt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lao công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sắt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đồng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lao công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đông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 rác...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2369" y="2281"/>
              <a:ext cx="4962" cy="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 em nghe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quét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hè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đông gió rét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 tối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 về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 sạch lề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 lối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nghe!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(Tố Hữu</a:t>
              </a:r>
              <a:r>
                <a:rPr lang="en-US" sz="2600"/>
                <a:t>)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3349525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xao xác</a:t>
            </a: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8558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9187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8579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/>
          <p:cNvSpPr txBox="1"/>
          <p:nvPr/>
        </p:nvSpPr>
        <p:spPr>
          <a:xfrm>
            <a:off x="3390649" y="340449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quét rác</a:t>
            </a:r>
          </a:p>
        </p:txBody>
      </p:sp>
      <p:sp>
        <p:nvSpPr>
          <p:cNvPr id="89" name="Google Shape;1686;p48"/>
          <p:cNvSpPr txBox="1"/>
          <p:nvPr/>
        </p:nvSpPr>
        <p:spPr>
          <a:xfrm>
            <a:off x="3461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lặng ngắt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023360" y="318008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587240" y="4074160"/>
            <a:ext cx="358140" cy="17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973195" y="4996815"/>
            <a:ext cx="204470" cy="10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/>
          <p:cNvGrpSpPr/>
          <p:nvPr/>
        </p:nvGrpSpPr>
        <p:grpSpPr>
          <a:xfrm>
            <a:off x="776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4" name="Google Shape;386;p32"/>
          <p:cNvSpPr txBox="1"/>
          <p:nvPr/>
        </p:nvSpPr>
        <p:spPr>
          <a:xfrm>
            <a:off x="872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4881880" y="318516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1698" name="Google Shape;1698;p48"/>
          <p:cNvGrpSpPr/>
          <p:nvPr/>
        </p:nvGrpSpPr>
        <p:grpSpPr>
          <a:xfrm>
            <a:off x="8558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9187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8579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" name="Google Shape;378;p32"/>
          <p:cNvGrpSpPr/>
          <p:nvPr/>
        </p:nvGrpSpPr>
        <p:grpSpPr>
          <a:xfrm>
            <a:off x="776405" y="381503"/>
            <a:ext cx="7693187" cy="1266841"/>
            <a:chOff x="603225" y="2182575"/>
            <a:chExt cx="2577800" cy="424450"/>
          </a:xfrm>
        </p:grpSpPr>
        <p:sp>
          <p:nvSpPr>
            <p:cNvPr id="45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" name="Google Shape;386;p32"/>
          <p:cNvSpPr txBox="1"/>
          <p:nvPr/>
        </p:nvSpPr>
        <p:spPr>
          <a:xfrm>
            <a:off x="872808" y="403346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KHÓ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18965" y="439956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418965" y="523732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857563" y="443318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37965" y="444547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3122930" y="1772920"/>
            <a:ext cx="332128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Những đêm hè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Khi ve ve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Đã ngủ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Tôi lắng nghe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đườngTrầnPhú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Xao xác  hàng me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Đêm hè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Quét rác...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225415" y="481822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93938" y="567461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874340" y="568690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232088" y="397916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810438" y="1793780"/>
            <a:ext cx="6191850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2046235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xao xác: tiếng động nối tiếp nhau trong cảnh yên tĩnh.</a:t>
            </a: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8836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9464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/>
          <p:cNvGrpSpPr/>
          <p:nvPr/>
        </p:nvGrpSpPr>
        <p:grpSpPr>
          <a:xfrm>
            <a:off x="904041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1000443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360" name="Google Shape;360;p31"/>
          <p:cNvGrpSpPr/>
          <p:nvPr/>
        </p:nvGrpSpPr>
        <p:grpSpPr>
          <a:xfrm>
            <a:off x="8836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9464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/>
          <p:cNvGrpSpPr/>
          <p:nvPr/>
        </p:nvGrpSpPr>
        <p:grpSpPr>
          <a:xfrm>
            <a:off x="432236" y="613603"/>
            <a:ext cx="6030450" cy="794827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848796" y="34360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/>
          <p:cNvSpPr/>
          <p:nvPr/>
        </p:nvSpPr>
        <p:spPr>
          <a:xfrm>
            <a:off x="5805766" y="13176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công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pic>
        <p:nvPicPr>
          <p:cNvPr id="7" name="Picture 1028" descr="ANH DA CHINH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542415" y="3074035"/>
            <a:ext cx="4808855" cy="29343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8558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9187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/>
          <p:cNvGrpSpPr/>
          <p:nvPr/>
        </p:nvGrpSpPr>
        <p:grpSpPr>
          <a:xfrm>
            <a:off x="1408131" y="407475"/>
            <a:ext cx="6887969" cy="931176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86;p32"/>
          <p:cNvSpPr txBox="1"/>
          <p:nvPr/>
        </p:nvSpPr>
        <p:spPr>
          <a:xfrm>
            <a:off x="1293214" y="14926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256540" y="1330960"/>
            <a:ext cx="8742045" cy="1099820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6140" y="1537133"/>
            <a:ext cx="9544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just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 lao công làm việc vào những thời gian nào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8220" y="3355975"/>
            <a:ext cx="2559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Đêm đông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7820" y="3355975"/>
            <a:ext cx="1965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Đêm hè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78;p32"/>
          <p:cNvGrpSpPr/>
          <p:nvPr/>
        </p:nvGrpSpPr>
        <p:grpSpPr>
          <a:xfrm>
            <a:off x="1638654" y="604312"/>
            <a:ext cx="6887969" cy="931176"/>
            <a:chOff x="603225" y="2182575"/>
            <a:chExt cx="2577800" cy="424450"/>
          </a:xfrm>
        </p:grpSpPr>
        <p:sp>
          <p:nvSpPr>
            <p:cNvPr id="25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01040" y="1941195"/>
            <a:ext cx="782574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2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Khung cảnh đêm hè và đêm đông được miêu tả như thế nào?</a:t>
            </a:r>
          </a:p>
        </p:txBody>
      </p:sp>
      <p:sp>
        <p:nvSpPr>
          <p:cNvPr id="21" name="Google Shape;386;p32"/>
          <p:cNvSpPr txBox="1"/>
          <p:nvPr/>
        </p:nvSpPr>
        <p:spPr>
          <a:xfrm>
            <a:off x="1211833" y="287778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381</Words>
  <Application>Microsoft Office PowerPoint</Application>
  <PresentationFormat>On-screen Show (4:3)</PresentationFormat>
  <Paragraphs>87</Paragraphs>
  <Slides>13</Slides>
  <Notes>7</Notes>
  <HiddenSlides>0</HiddenSlides>
  <MMClips>9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77</cp:revision>
  <dcterms:created xsi:type="dcterms:W3CDTF">2021-06-19T10:18:00Z</dcterms:created>
  <dcterms:modified xsi:type="dcterms:W3CDTF">2025-03-11T12:59:36Z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