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679" r:id="rId3"/>
    <p:sldId id="646" r:id="rId5"/>
    <p:sldId id="606" r:id="rId6"/>
    <p:sldId id="654" r:id="rId7"/>
    <p:sldId id="695" r:id="rId8"/>
    <p:sldId id="680" r:id="rId9"/>
    <p:sldId id="669" r:id="rId10"/>
    <p:sldId id="681" r:id="rId11"/>
    <p:sldId id="682" r:id="rId12"/>
    <p:sldId id="684" r:id="rId13"/>
    <p:sldId id="685" r:id="rId14"/>
    <p:sldId id="686" r:id="rId15"/>
    <p:sldId id="689" r:id="rId16"/>
    <p:sldId id="696" r:id="rId17"/>
    <p:sldId id="697" r:id="rId18"/>
    <p:sldId id="691" r:id="rId19"/>
    <p:sldId id="692" r:id="rId20"/>
    <p:sldId id="661"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FF1DB"/>
    <a:srgbClr val="94691C"/>
    <a:srgbClr val="A94507"/>
    <a:srgbClr val="CC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1344" autoAdjust="0"/>
  </p:normalViewPr>
  <p:slideViewPr>
    <p:cSldViewPr snapToGrid="0" snapToObjects="1" showGuides="1">
      <p:cViewPr varScale="1">
        <p:scale>
          <a:sx n="105" d="100"/>
          <a:sy n="105" d="100"/>
        </p:scale>
        <p:origin x="1212" y="114"/>
      </p:cViewPr>
      <p:guideLst>
        <p:guide orient="horz" pos="2160"/>
        <p:guide pos="3840"/>
      </p:guideLst>
    </p:cSldViewPr>
  </p:slideViewPr>
  <p:notesTextViewPr>
    <p:cViewPr>
      <p:scale>
        <a:sx n="100" d="100"/>
        <a:sy n="100" d="100"/>
      </p:scale>
      <p:origin x="0" y="0"/>
    </p:cViewPr>
  </p:notesTextViewPr>
  <p:sorterViewPr>
    <p:cViewPr>
      <p:scale>
        <a:sx n="60" d="100"/>
        <a:sy n="60" d="100"/>
      </p:scale>
      <p:origin x="0" y="-400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9pPr>
          </a:lstStyle>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9pPr>
          </a:lstStyle>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defRPr>
            </a:lvl9pPr>
          </a:lstStyle>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panose="020F0502020204030204"/>
              <a:buNone/>
            </a:pPr>
            <a:fld id="{00000000-1234-1234-1234-123412341234}" type="slidenum">
              <a:rPr lang="en-US" sz="1200" b="0" i="0" u="none" strike="noStrike" cap="none" smtClean="0">
                <a:solidFill>
                  <a:srgbClr val="000000"/>
                </a:solidFill>
                <a:latin typeface="Calibri" panose="020F0502020204030204"/>
                <a:ea typeface="Calibri" panose="020F0502020204030204"/>
                <a:cs typeface="Calibri" panose="020F0502020204030204"/>
                <a:sym typeface="Calibri" panose="020F0502020204030204"/>
              </a:rPr>
            </a:fld>
            <a:endParaRPr lang="en-US" sz="12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panose="020F0502020204030204"/>
                <a:ea typeface="Calibri" panose="020F0502020204030204"/>
                <a:cs typeface="Calibri" panose="020F0502020204030204"/>
                <a:sym typeface="Calibri" panose="020F0502020204030204"/>
              </a:rPr>
            </a:fld>
            <a:endParaRPr lang="en-US" sz="1200">
              <a:solidFill>
                <a:srgbClr val="898989"/>
              </a:solidFill>
              <a:latin typeface="Calibri" panose="020F0502020204030204"/>
              <a:ea typeface="Calibri" panose="020F0502020204030204"/>
              <a:cs typeface="Calibri" panose="020F0502020204030204"/>
              <a:sym typeface="Calibri" panose="020F0502020204030204"/>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panose="020F0502020204030204"/>
                <a:ea typeface="Calibri" panose="020F0502020204030204"/>
                <a:cs typeface="Calibri" panose="020F0502020204030204"/>
                <a:sym typeface="Calibri" panose="020F0502020204030204"/>
              </a:rPr>
            </a:fld>
            <a:endParaRPr lang="en-US" sz="1200">
              <a:solidFill>
                <a:srgbClr val="898989"/>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panose="020F0502020204030204"/>
                <a:ea typeface="Calibri" panose="020F0502020204030204"/>
                <a:cs typeface="Calibri" panose="020F0502020204030204"/>
                <a:sym typeface="Calibri" panose="020F0502020204030204"/>
              </a:rPr>
            </a:fld>
            <a:endParaRPr lang="en-US" sz="1200">
              <a:solidFill>
                <a:srgbClr val="898989"/>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panose="020F0502020204030204"/>
                <a:ea typeface="Calibri" panose="020F0502020204030204"/>
                <a:cs typeface="Calibri" panose="020F0502020204030204"/>
                <a:sym typeface="Calibri" panose="020F0502020204030204"/>
              </a:rPr>
            </a:fld>
            <a:endParaRPr lang="en-US" sz="1200">
              <a:solidFill>
                <a:srgbClr val="898989"/>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panose="020F0502020204030204"/>
                <a:ea typeface="Calibri" panose="020F0502020204030204"/>
                <a:cs typeface="Calibri" panose="020F0502020204030204"/>
                <a:sym typeface="Calibri" panose="020F0502020204030204"/>
              </a:rPr>
            </a:fld>
            <a:endParaRPr lang="en-US" sz="1200">
              <a:solidFill>
                <a:srgbClr val="898989"/>
              </a:solidFill>
              <a:latin typeface="Calibri" panose="020F0502020204030204"/>
              <a:ea typeface="Calibri" panose="020F0502020204030204"/>
              <a:cs typeface="Calibri" panose="020F0502020204030204"/>
              <a:sym typeface="Calibri" panose="020F0502020204030204"/>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panose="020F0502020204030204"/>
                <a:ea typeface="Calibri" panose="020F0502020204030204"/>
                <a:cs typeface="Calibri" panose="020F0502020204030204"/>
                <a:sym typeface="Calibri" panose="020F0502020204030204"/>
              </a:rPr>
            </a:fld>
            <a:endParaRPr lang="en-US" sz="1200">
              <a:solidFill>
                <a:srgbClr val="898989"/>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panose="020F0502020204030204"/>
                <a:ea typeface="Calibri" panose="020F0502020204030204"/>
                <a:cs typeface="Calibri" panose="020F0502020204030204"/>
                <a:sym typeface="Calibri" panose="020F0502020204030204"/>
              </a:rPr>
            </a:fld>
            <a:endParaRPr lang="en-US" sz="1200">
              <a:solidFill>
                <a:srgbClr val="898989"/>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panose="020F0502020204030204"/>
                <a:ea typeface="Calibri" panose="020F0502020204030204"/>
                <a:cs typeface="Calibri" panose="020F0502020204030204"/>
                <a:sym typeface="Calibri" panose="020F0502020204030204"/>
              </a:rPr>
            </a:fld>
            <a:endParaRPr lang="en-US" sz="1200">
              <a:solidFill>
                <a:srgbClr val="898989"/>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panose="020F0502020204030204"/>
                <a:ea typeface="Calibri" panose="020F0502020204030204"/>
                <a:cs typeface="Calibri" panose="020F0502020204030204"/>
                <a:sym typeface="Calibri" panose="020F0502020204030204"/>
              </a:rPr>
            </a:fld>
            <a:endParaRPr lang="en-US" sz="1200">
              <a:solidFill>
                <a:srgbClr val="898989"/>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buClr>
                <a:srgbClr val="898989"/>
              </a:buClr>
              <a:buSzPct val="25000"/>
            </a:pPr>
            <a:fld id="{00000000-1234-1234-1234-123412341234}" type="slidenum">
              <a:rPr lang="en-US" sz="1200" smtClean="0">
                <a:solidFill>
                  <a:srgbClr val="898989"/>
                </a:solidFill>
                <a:latin typeface="Calibri" panose="020F0502020204030204"/>
                <a:ea typeface="Calibri" panose="020F0502020204030204"/>
                <a:cs typeface="Calibri" panose="020F0502020204030204"/>
                <a:sym typeface="Calibri" panose="020F0502020204030204"/>
              </a:rPr>
            </a:fld>
            <a:endParaRPr lang="en-US" sz="1200">
              <a:solidFill>
                <a:srgbClr val="898989"/>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panose="020F0502020204030204"/>
                <a:ea typeface="Calibri" panose="020F0502020204030204"/>
                <a:cs typeface="Calibri" panose="020F0502020204030204"/>
                <a:sym typeface="Calibri" panose="020F0502020204030204"/>
              </a:rPr>
            </a:fld>
            <a:endParaRPr lang="en-US" sz="1200">
              <a:solidFill>
                <a:srgbClr val="898989"/>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E82867-F2F1-4A20-897E-2B5F67DBA24F}" type="datetime1">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kern="1200">
                <a:solidFill>
                  <a:prstClr val="black">
                    <a:tint val="75000"/>
                  </a:prstClr>
                </a:solidFill>
                <a:latin typeface="Calibri" panose="020F0502020204030204"/>
                <a:ea typeface="+mn-ea"/>
                <a:cs typeface="+mn-cs"/>
              </a:rPr>
              <a:t>NHÀ XUẤT BẢN GIÁO DỤC VIỆT NAM - CÔNG TY CỔ PHẦN PHÁT HÀNH SÁCH</a:t>
            </a: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A1864A-8170-40DB-A142-895BB5251493}"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TextBox 23"/>
          <p:cNvSpPr txBox="1"/>
          <p:nvPr/>
        </p:nvSpPr>
        <p:spPr>
          <a:xfrm>
            <a:off x="4296345" y="349143"/>
            <a:ext cx="4990028" cy="901593"/>
          </a:xfrm>
          <a:prstGeom prst="rect">
            <a:avLst/>
          </a:prstGeom>
          <a:noFill/>
        </p:spPr>
        <p:txBody>
          <a:bodyPr wrap="square" rtlCol="0">
            <a:spAutoFit/>
            <a:scene3d>
              <a:camera prst="orthographicFront"/>
              <a:lightRig rig="threePt" dir="t"/>
            </a:scene3d>
          </a:bodyPr>
          <a:lstStyle/>
          <a:p>
            <a:pPr algn="ctr">
              <a:lnSpc>
                <a:spcPct val="150000"/>
              </a:lnSpc>
            </a:pPr>
            <a:r>
              <a:rPr lang="en-US" sz="4000" b="1"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MĨ THUẬT 5 </a:t>
            </a:r>
            <a:endParaRPr lang="en-US" sz="4000" b="1"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l="11173" t="13551" r="9235" b="6048"/>
          <a:stretch>
            <a:fillRect/>
          </a:stretch>
        </p:blipFill>
        <p:spPr>
          <a:xfrm>
            <a:off x="1175356" y="629125"/>
            <a:ext cx="1256145" cy="127162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rot="20954682">
            <a:off x="607745" y="3025495"/>
            <a:ext cx="2650061" cy="3617415"/>
          </a:xfrm>
          <a:prstGeom prst="rect">
            <a:avLst/>
          </a:prstGeom>
          <a:ln>
            <a:noFill/>
          </a:ln>
          <a:effectLst>
            <a:outerShdw blurRad="190500" algn="tl" rotWithShape="0">
              <a:srgbClr val="000000">
                <a:alpha val="70000"/>
              </a:srgbClr>
            </a:outerShdw>
          </a:effectLst>
        </p:spPr>
      </p:pic>
      <p:sp>
        <p:nvSpPr>
          <p:cNvPr id="7" name="TextBox 6"/>
          <p:cNvSpPr txBox="1"/>
          <p:nvPr/>
        </p:nvSpPr>
        <p:spPr>
          <a:xfrm>
            <a:off x="2719742" y="1251093"/>
            <a:ext cx="8916460" cy="739754"/>
          </a:xfrm>
          <a:prstGeom prst="rect">
            <a:avLst/>
          </a:prstGeom>
          <a:noFill/>
        </p:spPr>
        <p:txBody>
          <a:bodyPr wrap="square" rtlCol="0">
            <a:spAutoFit/>
          </a:bodyPr>
          <a:lstStyle/>
          <a:p>
            <a:pPr algn="ctr">
              <a:lnSpc>
                <a:spcPct val="150000"/>
              </a:lnSpc>
            </a:pPr>
            <a:r>
              <a:rPr lang="en-US" sz="3200" b="1" dirty="0" err="1">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err="1">
              <a:solidFill>
                <a:schemeClr val="accent5">
                  <a:lumMod val="75000"/>
                </a:schemeClr>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4162732" y="2343821"/>
            <a:ext cx="5500323" cy="369595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1333644" y="2305615"/>
            <a:ext cx="961043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Lựa chọn vật liệu, xác định tỉ lệ nhân vật và thực hiện theo các bước gợi ý</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i="1">
                <a:solidFill>
                  <a:srgbClr val="0070C0"/>
                </a:solidFill>
                <a:latin typeface="Calibri" panose="020F0502020204030204" pitchFamily="34" charset="0"/>
                <a:ea typeface="Calibri" panose="020F0502020204030204" pitchFamily="34" charset="0"/>
                <a:cs typeface="Times New Roman" panose="02020603050405020304" pitchFamily="18" charset="0"/>
              </a:rPr>
              <a:t>Lưu ý</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Có thể cuộn giấy thành ống nhỏ hoặc sử dụng ống tre, ống hút,… để tạo các bộ phận của đồ chơi.</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5" name="TextBox 4"/>
          <p:cNvSpPr txBox="1"/>
          <p:nvPr/>
        </p:nvSpPr>
        <p:spPr>
          <a:xfrm>
            <a:off x="4789805" y="786765"/>
            <a:ext cx="2336800" cy="460375"/>
          </a:xfrm>
          <a:prstGeom prst="rect">
            <a:avLst/>
          </a:prstGeom>
          <a:noFill/>
        </p:spPr>
        <p:txBody>
          <a:bodyPr wrap="square">
            <a:spAutoFit/>
          </a:bodyPr>
          <a:lstStyle/>
          <a:p>
            <a:pPr>
              <a:defRPr/>
            </a:pPr>
            <a:r>
              <a:rPr lang="en-US" altLang="vi-VN" sz="2400" b="1">
                <a:latin typeface="Times New Roman" panose="02020603050405020304" pitchFamily="18" charset="0"/>
              </a:rPr>
              <a:t>THỰC HÀNH:</a:t>
            </a:r>
            <a:endParaRPr lang="en-US" altLang="vi-VN" sz="2400" b="1" dirty="0">
              <a:latin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1287780" y="1682115"/>
            <a:ext cx="10019665" cy="1106805"/>
          </a:xfrm>
          <a:prstGeom prst="rect">
            <a:avLst/>
          </a:prstGeom>
          <a:noFill/>
        </p:spPr>
        <p:txBody>
          <a:bodyPr wrap="square" rtlCol="0" anchor="t">
            <a:spAutoFit/>
          </a:bodyPr>
          <a:p>
            <a:pPr algn="ctr"/>
            <a:r>
              <a:rPr lang="en-US" altLang="vi-VN" sz="6600" b="1" dirty="0">
                <a:ln w="6600">
                  <a:solidFill>
                    <a:schemeClr val="accent2"/>
                  </a:solidFill>
                  <a:prstDash val="solid"/>
                </a:ln>
                <a:solidFill>
                  <a:srgbClr val="FFFFFF"/>
                </a:solidFill>
                <a:effectLst>
                  <a:outerShdw dist="38100" dir="2700000" algn="tl" rotWithShape="0">
                    <a:schemeClr val="accent2"/>
                  </a:outerShdw>
                </a:effectLst>
                <a:latin typeface="Mali SemiBold" panose="00000700000000000000" charset="0"/>
                <a:cs typeface="Mali SemiBold" panose="00000700000000000000" charset="0"/>
                <a:sym typeface="+mn-ea"/>
              </a:rPr>
              <a:t>NHẬN XÉT TIẾT HỌC</a:t>
            </a:r>
            <a:endParaRPr lang="en-US" altLang="vi-VN" sz="6600" b="1" dirty="0">
              <a:ln w="6600">
                <a:solidFill>
                  <a:schemeClr val="accent2"/>
                </a:solidFill>
                <a:prstDash val="solid"/>
              </a:ln>
              <a:solidFill>
                <a:srgbClr val="FFFFFF"/>
              </a:solidFill>
              <a:effectLst>
                <a:outerShdw dist="38100" dir="2700000" algn="tl" rotWithShape="0">
                  <a:schemeClr val="accent2"/>
                </a:outerShdw>
              </a:effectLst>
              <a:latin typeface="Mali SemiBold" panose="00000700000000000000" charset="0"/>
              <a:cs typeface="Mali SemiBold" panose="00000700000000000000" charset="0"/>
              <a:sym typeface="+mn-ea"/>
            </a:endParaRPr>
          </a:p>
        </p:txBody>
      </p:sp>
      <p:pic>
        <p:nvPicPr>
          <p:cNvPr id="7" name="Picture 6" descr="chil"/>
          <p:cNvPicPr>
            <a:picLocks noChangeAspect="1"/>
          </p:cNvPicPr>
          <p:nvPr/>
        </p:nvPicPr>
        <p:blipFill>
          <a:blip r:embed="rId2"/>
          <a:stretch>
            <a:fillRect/>
          </a:stretch>
        </p:blipFill>
        <p:spPr>
          <a:xfrm>
            <a:off x="4223385" y="3301365"/>
            <a:ext cx="3439795" cy="30835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5181535" y="184316"/>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năm</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flipH="1">
            <a:off x="339031" y="1396582"/>
            <a:ext cx="3745344" cy="5407891"/>
          </a:xfrm>
          <a:prstGeom prst="rect">
            <a:avLst/>
          </a:prstGeom>
        </p:spPr>
      </p:pic>
      <p:sp>
        <p:nvSpPr>
          <p:cNvPr id="8" name="Rectangle 4"/>
          <p:cNvSpPr>
            <a:spLocks noChangeArrowheads="1"/>
          </p:cNvSpPr>
          <p:nvPr/>
        </p:nvSpPr>
        <p:spPr bwMode="auto">
          <a:xfrm>
            <a:off x="4234737" y="2212023"/>
            <a:ext cx="647845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endParaRPr lang="en-US" altLang="en-US" sz="2000" b="1" dirty="0">
              <a:latin typeface="Times New Roman" panose="02020603050405020304" pitchFamily="18" charset="0"/>
              <a:cs typeface="Times New Roman" panose="02020603050405020304" pitchFamily="18" charset="0"/>
            </a:endParaRPr>
          </a:p>
          <a:p>
            <a:pPr algn="ctr">
              <a:defRPr/>
            </a:pPr>
            <a:r>
              <a:rPr lang="en-US" altLang="en-US" sz="2800" b="1" dirty="0">
                <a:latin typeface="Times New Roman" panose="02020603050405020304" pitchFamily="18" charset="0"/>
                <a:cs typeface="Times New Roman" panose="02020603050405020304" pitchFamily="18" charset="0"/>
              </a:rPr>
              <a:t>BÀI 2: </a:t>
            </a:r>
            <a:r>
              <a:rPr lang="en-US" altLang="en-US" sz="2800" b="1" dirty="0">
                <a:solidFill>
                  <a:srgbClr val="FF0000"/>
                </a:solidFill>
                <a:latin typeface="Times New Roman" panose="02020603050405020304" pitchFamily="18" charset="0"/>
                <a:cs typeface="Times New Roman" panose="02020603050405020304" pitchFamily="18" charset="0"/>
              </a:rPr>
              <a:t>ĐỒ CHƠI DÂN GIAN</a:t>
            </a:r>
            <a:endParaRPr lang="en-US" altLang="en-US" sz="2800" b="1" dirty="0">
              <a:solidFill>
                <a:srgbClr val="FF0000"/>
              </a:solidFill>
              <a:latin typeface="Times New Roman" panose="02020603050405020304" pitchFamily="18" charset="0"/>
              <a:cs typeface="Times New Roman" panose="02020603050405020304" pitchFamily="18" charset="0"/>
            </a:endParaRPr>
          </a:p>
          <a:p>
            <a:pPr algn="ctr">
              <a:defRPr/>
            </a:pP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800" b="1" i="1"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a:solidFill>
                  <a:schemeClr val="accent2">
                    <a:lumMod val="75000"/>
                  </a:schemeClr>
                </a:solidFill>
                <a:latin typeface="Times New Roman" panose="02020603050405020304" pitchFamily="18" charset="0"/>
                <a:cs typeface="Times New Roman" panose="02020603050405020304" pitchFamily="18" charset="0"/>
              </a:rPr>
              <a:t> 2)</a:t>
            </a:r>
            <a:endParaRPr lang="en-US" altLang="en-US" sz="2800" b="1" i="1" dirty="0">
              <a:solidFill>
                <a:schemeClr val="accent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1699491" y="2908238"/>
            <a:ext cx="965857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Nhắc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lại</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kiến</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thức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đã</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học</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ở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tiết</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1</a:t>
            </a:r>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Chia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sẻ</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cách</a:t>
            </a:r>
            <a:r>
              <a:rPr lang="en-US" sz="2800" b="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 </a:t>
            </a:r>
            <a:r>
              <a:rPr lang="en-US" sz="2800" b="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của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mình</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của</a:t>
            </a: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bạn</a:t>
            </a:r>
            <a:r>
              <a:rPr lang="vi-VN"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 name="Rectangle 4"/>
          <p:cNvSpPr>
            <a:spLocks noChangeArrowheads="1"/>
          </p:cNvSpPr>
          <p:nvPr/>
        </p:nvSpPr>
        <p:spPr bwMode="auto">
          <a:xfrm>
            <a:off x="1796867" y="1743580"/>
            <a:ext cx="9942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400" b="1">
                <a:latin typeface="Times New Roman" panose="02020603050405020304" pitchFamily="18" charset="0"/>
                <a:cs typeface="Times New Roman" panose="02020603050405020304" pitchFamily="18" charset="0"/>
              </a:rPr>
              <a:t>Hoạt động 3.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defRPr/>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497467" y="1743580"/>
            <a:ext cx="598800" cy="64436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Picture 6" descr="Background lịch sử đẹp nhất - Trung Tâm Đào Tạo Việt 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4" y="0"/>
            <a:ext cx="12277724" cy="7153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1796867" y="1601058"/>
            <a:ext cx="9942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400" b="1">
                <a:latin typeface="Times New Roman" panose="02020603050405020304" pitchFamily="18" charset="0"/>
                <a:cs typeface="Times New Roman" panose="02020603050405020304" pitchFamily="18" charset="0"/>
              </a:rPr>
              <a:t>Hoạt động 3.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defRPr/>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796867" y="1694375"/>
            <a:ext cx="598800" cy="644361"/>
          </a:xfrm>
          <a:prstGeom prst="rect">
            <a:avLst/>
          </a:prstGeom>
        </p:spPr>
      </p:pic>
      <p:sp>
        <p:nvSpPr>
          <p:cNvPr id="4" name="Rectangle 4"/>
          <p:cNvSpPr>
            <a:spLocks noChangeArrowheads="1"/>
          </p:cNvSpPr>
          <p:nvPr/>
        </p:nvSpPr>
        <p:spPr bwMode="auto">
          <a:xfrm>
            <a:off x="1653310" y="3180780"/>
            <a:ext cx="8248072"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THỰ HÀNH TIẾP:</a:t>
            </a:r>
            <a:endParaRPr lang="en-US" altLang="vi-VN" sz="2400" b="1" dirty="0">
              <a:latin typeface="Times New Roman" panose="02020603050405020304" pitchFamily="18" charset="0"/>
            </a:endParaRPr>
          </a:p>
          <a:p>
            <a:pPr>
              <a:defRPr/>
            </a:pPr>
            <a:endParaRPr lang="en-US" altLang="vi-VN" sz="2400" b="1" dirty="0">
              <a:latin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Lưu</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ý: </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Đặc</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điểm</a:t>
            </a: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err="1">
                <a:solidFill>
                  <a:srgbClr val="0070C0"/>
                </a:solidFill>
                <a:latin typeface="Calibri" panose="020F0502020204030204" pitchFamily="34" charset="0"/>
                <a:ea typeface="Calibri" panose="020F0502020204030204" pitchFamily="34" charset="0"/>
                <a:cs typeface="Times New Roman" panose="02020603050405020304" pitchFamily="18" charset="0"/>
              </a:rPr>
              <a:t>hình</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dáng, cách trang trí trang phục của nhân vật múa gậy trông trăng.</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Cách kết nối dây tạo hoạt động cho nhân vật</a:t>
            </a:r>
            <a:r>
              <a:rPr lang="vi-VN"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607250" y="343184"/>
            <a:ext cx="6377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2"/>
          <a:srcRect b="15473"/>
          <a:stretch>
            <a:fillRect/>
          </a:stretch>
        </p:blipFill>
        <p:spPr>
          <a:xfrm>
            <a:off x="3031428" y="289955"/>
            <a:ext cx="660916" cy="593088"/>
          </a:xfrm>
          <a:prstGeom prst="rect">
            <a:avLst/>
          </a:prstGeom>
        </p:spPr>
      </p:pic>
      <p:sp>
        <p:nvSpPr>
          <p:cNvPr id="8" name="Rectangle 4"/>
          <p:cNvSpPr>
            <a:spLocks noChangeArrowheads="1"/>
          </p:cNvSpPr>
          <p:nvPr/>
        </p:nvSpPr>
        <p:spPr bwMode="auto">
          <a:xfrm>
            <a:off x="3911738" y="2046700"/>
            <a:ext cx="84789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Cùng</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trưng</a:t>
            </a:r>
            <a:r>
              <a:rPr lang="en-US" altLang="vi-VN" sz="2400" b="1" dirty="0">
                <a:latin typeface="Times New Roman" panose="02020603050405020304" pitchFamily="18" charset="0"/>
              </a:rPr>
              <a:t> </a:t>
            </a:r>
            <a:r>
              <a:rPr lang="en-US" altLang="vi-VN" sz="2400" b="1" err="1">
                <a:latin typeface="Times New Roman" panose="02020603050405020304" pitchFamily="18" charset="0"/>
              </a:rPr>
              <a:t>bày</a:t>
            </a:r>
            <a:r>
              <a:rPr lang="en-US" altLang="vi-VN" sz="2400" b="1">
                <a:latin typeface="Times New Roman" panose="02020603050405020304" pitchFamily="18" charset="0"/>
              </a:rPr>
              <a:t> sản phẩm và chia sẻ:</a:t>
            </a:r>
            <a:endParaRPr lang="en-US" altLang="vi-VN" sz="2400" b="1" dirty="0">
              <a:latin typeface="Times New Roman" panose="02020603050405020304" pitchFamily="18" charset="0"/>
            </a:endParaRPr>
          </a:p>
          <a:p>
            <a:pPr>
              <a:defRPr/>
            </a:pP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Giới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thiệu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trình</a:t>
            </a:r>
            <a:r>
              <a:rPr lang="en-US" altLang="vi-VN" sz="2400" b="1" dirty="0">
                <a:latin typeface="Times New Roman" panose="02020603050405020304" pitchFamily="18" charset="0"/>
              </a:rPr>
              <a:t> </a:t>
            </a:r>
            <a:r>
              <a:rPr lang="en-US" altLang="vi-VN" sz="2400" b="1" err="1">
                <a:latin typeface="Times New Roman" panose="02020603050405020304" pitchFamily="18" charset="0"/>
              </a:rPr>
              <a:t>bày</a:t>
            </a:r>
            <a:r>
              <a:rPr lang="en-US" altLang="vi-VN" sz="2400" b="1">
                <a:latin typeface="Times New Roman" panose="02020603050405020304" pitchFamily="18" charset="0"/>
              </a:rPr>
              <a:t> sản phẩm với </a:t>
            </a:r>
            <a:r>
              <a:rPr lang="en-US" altLang="vi-VN" sz="2400" b="1" dirty="0" err="1">
                <a:latin typeface="Times New Roman" panose="02020603050405020304" pitchFamily="18" charset="0"/>
              </a:rPr>
              <a:t>các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bạn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về</a:t>
            </a:r>
            <a:r>
              <a:rPr lang="en-US" altLang="vi-VN" sz="2400" b="1" dirty="0">
                <a:latin typeface="Times New Roman" panose="02020603050405020304" pitchFamily="18" charset="0"/>
              </a:rPr>
              <a:t>:</a:t>
            </a:r>
            <a:endParaRPr lang="en-US" altLang="vi-VN" sz="2400" b="1" dirty="0">
              <a:latin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Sản phẩm yêu thích</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Vật liệu tạo đồ chơi</a:t>
            </a:r>
            <a:r>
              <a:rPr lang="vi-VN"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Hình, màu, cách trang trí đồ chơi.</a:t>
            </a:r>
            <a:endPar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 Nguyên lí được sử dụng để sáng tạo đồ chơi.</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0070C0"/>
                </a:solidFill>
                <a:latin typeface="Calibri" panose="020F0502020204030204" pitchFamily="34" charset="0"/>
                <a:ea typeface="Calibri" panose="020F0502020204030204" pitchFamily="34" charset="0"/>
              </a:rPr>
              <a:t>   </a:t>
            </a:r>
            <a:r>
              <a:rPr lang="en-US" sz="2400" b="1">
                <a:solidFill>
                  <a:srgbClr val="0070C0"/>
                </a:solidFill>
                <a:latin typeface="Calibri" panose="020F0502020204030204" pitchFamily="34" charset="0"/>
                <a:ea typeface="Calibri" panose="020F0502020204030204" pitchFamily="34" charset="0"/>
              </a:rPr>
              <a:t>+ Ý nghĩa của đồ chơi dân gian trong cuộc sống.</a:t>
            </a:r>
            <a:endParaRPr lang="en-US" sz="2400" b="1" dirty="0">
              <a:solidFill>
                <a:srgbClr val="0070C0"/>
              </a:solidFill>
              <a:latin typeface="Calibri" panose="020F0502020204030204" pitchFamily="34" charset="0"/>
              <a:ea typeface="Calibri" panose="020F0502020204030204" pitchFamily="34" charset="0"/>
            </a:endParaRPr>
          </a:p>
          <a:p>
            <a:r>
              <a:rPr lang="en-US" sz="2400" b="1">
                <a:solidFill>
                  <a:srgbClr val="0070C0"/>
                </a:solidFill>
                <a:latin typeface="Calibri" panose="020F0502020204030204" pitchFamily="34" charset="0"/>
                <a:ea typeface="Calibri" panose="020F0502020204030204" pitchFamily="34" charset="0"/>
              </a:rPr>
              <a:t>   - Em có ý tưởng điều chỉnh như thế nào để sản phẩm hoàn thiện hơn.</a:t>
            </a:r>
            <a:endParaRPr lang="en-US" sz="2400" b="1" dirty="0">
              <a:solidFill>
                <a:srgbClr val="0070C0"/>
              </a:solidFill>
              <a:latin typeface="Calibri" panose="020F0502020204030204" pitchFamily="34" charset="0"/>
              <a:ea typeface="Calibri" panose="020F0502020204030204" pitchFamily="34" charset="0"/>
            </a:endParaRPr>
          </a:p>
        </p:txBody>
      </p:sp>
      <p:pic>
        <p:nvPicPr>
          <p:cNvPr id="3" name="Picture 2"/>
          <p:cNvPicPr>
            <a:picLocks noChangeAspect="1"/>
          </p:cNvPicPr>
          <p:nvPr/>
        </p:nvPicPr>
        <p:blipFill>
          <a:blip r:embed="rId3"/>
          <a:stretch>
            <a:fillRect/>
          </a:stretch>
        </p:blipFill>
        <p:spPr>
          <a:xfrm>
            <a:off x="198720" y="1543895"/>
            <a:ext cx="3514298" cy="475959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412137" y="1072841"/>
            <a:ext cx="115397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 </a:t>
            </a:r>
            <a:r>
              <a:rPr lang="en-US" altLang="vi-VN" sz="2000" b="1">
                <a:latin typeface="Times New Roman" panose="02020603050405020304" pitchFamily="18" charset="0"/>
              </a:rPr>
              <a:t>Quan sát hình trang 65 và tìm hiểu để nhận biết them về các hình ảnh, màu sắc và ý nghĩa của đồ chơi dân gian tiến sĩ giấy và hai ông đánh gậy.</a:t>
            </a:r>
            <a:endParaRPr lang="en-US" altLang="vi-VN" sz="2000" b="1" dirty="0">
              <a:latin typeface="Times New Roman" panose="02020603050405020304" pitchFamily="18" charset="0"/>
            </a:endParaRPr>
          </a:p>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4"/>
          <p:cNvSpPr>
            <a:spLocks noChangeArrowheads="1"/>
          </p:cNvSpPr>
          <p:nvPr/>
        </p:nvSpPr>
        <p:spPr bwMode="auto">
          <a:xfrm>
            <a:off x="1272550" y="453286"/>
            <a:ext cx="106793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5.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đồ chơi dân gian tiến sĩ giấy và hai ông đánh gậy</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93622" y="352058"/>
            <a:ext cx="666734" cy="654433"/>
          </a:xfrm>
          <a:prstGeom prst="rect">
            <a:avLst/>
          </a:prstGeom>
        </p:spPr>
      </p:pic>
      <p:pic>
        <p:nvPicPr>
          <p:cNvPr id="6" name="Picture 5"/>
          <p:cNvPicPr>
            <a:picLocks noChangeAspect="1"/>
          </p:cNvPicPr>
          <p:nvPr/>
        </p:nvPicPr>
        <p:blipFill rotWithShape="1">
          <a:blip r:embed="rId3"/>
          <a:srcRect l="14371" t="33168" r="15021" b="26428"/>
          <a:stretch>
            <a:fillRect/>
          </a:stretch>
        </p:blipFill>
        <p:spPr>
          <a:xfrm>
            <a:off x="5994400" y="2100783"/>
            <a:ext cx="5573001" cy="4335639"/>
          </a:xfrm>
          <a:prstGeom prst="rect">
            <a:avLst/>
          </a:prstGeom>
          <a:ln>
            <a:noFill/>
          </a:ln>
          <a:effectLst>
            <a:outerShdw blurRad="292100" dist="139700" dir="2700000" algn="tl" rotWithShape="0">
              <a:srgbClr val="333333">
                <a:alpha val="65000"/>
              </a:srgbClr>
            </a:outerShdw>
          </a:effectLst>
        </p:spPr>
      </p:pic>
      <p:sp>
        <p:nvSpPr>
          <p:cNvPr id="7" name="Rectangle 4"/>
          <p:cNvSpPr>
            <a:spLocks noChangeArrowheads="1"/>
          </p:cNvSpPr>
          <p:nvPr/>
        </p:nvSpPr>
        <p:spPr bwMode="auto">
          <a:xfrm>
            <a:off x="550708" y="1705511"/>
            <a:ext cx="4397843"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Đồ chơi dân gian tiến sĩ giấy và hai ông đánh gậy được làm bằng vật liệu gì?</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Màu sắc, cách trang trí đồ chơi như thế nào?</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Đồ chơi dân gian tiến sĩ giấy và hai ông đánh gậy thường xuất hiện vào dịp nào trong năm?</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r>
              <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 + Đồ chơi dân gian tiến sĩ giấy và hai ông đánh gậy có ý nghĩa văn hóa như thế nào?</a:t>
            </a:r>
            <a:endParaRPr lang="en-US" sz="20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defRPr/>
            </a:pP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061" t="47231" r="23004" b="25254"/>
          <a:stretch>
            <a:fillRect/>
          </a:stretch>
        </p:blipFill>
        <p:spPr>
          <a:xfrm rot="21417423">
            <a:off x="5844246" y="1629572"/>
            <a:ext cx="5988435" cy="3556002"/>
          </a:xfrm>
          <a:prstGeom prst="rect">
            <a:avLst/>
          </a:prstGeom>
          <a:ln>
            <a:noFill/>
          </a:ln>
          <a:effectLst>
            <a:outerShdw blurRad="292100" dist="139700" dir="2700000" algn="tl" rotWithShape="0">
              <a:srgbClr val="333333">
                <a:alpha val="65000"/>
              </a:srgbClr>
            </a:outerShdw>
          </a:effectLst>
        </p:spPr>
      </p:pic>
      <p:sp>
        <p:nvSpPr>
          <p:cNvPr id="3" name="Rectangle 2"/>
          <p:cNvSpPr>
            <a:spLocks noChangeArrowheads="1"/>
          </p:cNvSpPr>
          <p:nvPr/>
        </p:nvSpPr>
        <p:spPr bwMode="auto">
          <a:xfrm>
            <a:off x="5955981" y="1884079"/>
            <a:ext cx="5764963" cy="3046988"/>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400" b="1" dirty="0" err="1">
                <a:solidFill>
                  <a:srgbClr val="FF0000"/>
                </a:solidFill>
                <a:latin typeface="Times New Roman" panose="02020603050405020304" pitchFamily="18" charset="0"/>
              </a:rPr>
              <a:t>Các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em</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ghi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nhớ</a:t>
            </a:r>
            <a:r>
              <a:rPr lang="en-US" altLang="vi-VN" sz="2400" b="1" dirty="0">
                <a:solidFill>
                  <a:srgbClr val="FF0000"/>
                </a:solidFill>
                <a:latin typeface="Times New Roman" panose="02020603050405020304" pitchFamily="18" charset="0"/>
              </a:rPr>
              <a:t>!</a:t>
            </a:r>
            <a:endParaRPr lang="en-US" altLang="vi-VN" sz="2800" b="1" dirty="0">
              <a:solidFill>
                <a:srgbClr val="FF0000"/>
              </a:solidFill>
              <a:latin typeface="Times New Roman" panose="02020603050405020304" pitchFamily="18" charset="0"/>
            </a:endParaRPr>
          </a:p>
          <a:p>
            <a:r>
              <a:rPr lang="en-US" sz="2400" b="1" dirty="0">
                <a:latin typeface="+mj-lt"/>
              </a:rPr>
              <a:t> </a:t>
            </a:r>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p:txBody>
      </p:sp>
      <p:sp>
        <p:nvSpPr>
          <p:cNvPr id="8" name="TextBox 7"/>
          <p:cNvSpPr txBox="1"/>
          <p:nvPr/>
        </p:nvSpPr>
        <p:spPr>
          <a:xfrm>
            <a:off x="6090920" y="2471420"/>
            <a:ext cx="5384800" cy="2560955"/>
          </a:xfrm>
          <a:prstGeom prst="rect">
            <a:avLst/>
          </a:prstGeom>
          <a:noFill/>
        </p:spPr>
        <p:txBody>
          <a:bodyPr wrap="square">
            <a:noAutofit/>
          </a:bodyPr>
          <a:lstStyle/>
          <a:p>
            <a:pPr marL="0" marR="0" indent="0" algn="just" eaLnBrk="1" fontAlgn="auto" latinLnBrk="0" hangingPunct="1">
              <a:lnSpc>
                <a:spcPct val="110000"/>
              </a:lnSpc>
              <a:spcBef>
                <a:spcPts val="600"/>
              </a:spcBef>
              <a:spcAft>
                <a:spcPts val="600"/>
              </a:spcAft>
            </a:pPr>
            <a:r>
              <a:rPr lang="vi-VN" sz="1800" b="1">
                <a:solidFill>
                  <a:schemeClr val="accent2">
                    <a:lumMod val="75000"/>
                  </a:schemeClr>
                </a:solidFill>
                <a:effectLst/>
                <a:highlight>
                  <a:srgbClr val="FFFFFF"/>
                </a:highlight>
                <a:latin typeface="Mali SemiBold" panose="00000700000000000000" charset="0"/>
                <a:ea typeface="Times New Roman" panose="02020603050405020304" pitchFamily="18" charset="0"/>
                <a:cs typeface="Mali SemiBold" panose="00000700000000000000" charset="0"/>
              </a:rPr>
              <a:t>Đồ chơi tiến sĩ giấy và hai ông đánh gậy</a:t>
            </a:r>
            <a:r>
              <a:rPr lang="en-US" sz="1800" b="1">
                <a:solidFill>
                  <a:schemeClr val="accent2">
                    <a:lumMod val="75000"/>
                  </a:schemeClr>
                </a:solidFill>
                <a:effectLst/>
                <a:highlight>
                  <a:srgbClr val="FFFFFF"/>
                </a:highlight>
                <a:latin typeface="Mali SemiBold" panose="00000700000000000000" charset="0"/>
                <a:ea typeface="Times New Roman" panose="02020603050405020304" pitchFamily="18" charset="0"/>
                <a:cs typeface="Mali SemiBold" panose="00000700000000000000" charset="0"/>
              </a:rPr>
              <a:t> </a:t>
            </a:r>
            <a:r>
              <a:rPr lang="vi-VN" sz="1800" b="1">
                <a:solidFill>
                  <a:schemeClr val="accent2">
                    <a:lumMod val="75000"/>
                  </a:schemeClr>
                </a:solidFill>
                <a:effectLst/>
                <a:highlight>
                  <a:srgbClr val="FFFFFF"/>
                </a:highlight>
                <a:latin typeface="Mali SemiBold" panose="00000700000000000000" charset="0"/>
                <a:ea typeface="Times New Roman" panose="02020603050405020304" pitchFamily="18" charset="0"/>
                <a:cs typeface="Mali SemiBold" panose="00000700000000000000" charset="0"/>
              </a:rPr>
              <a:t>với hình dáng uy nghiêm, mạnh mẽ, màu sắc tươi vui, rực rỡ là sản phẩm mĩ thuật dân gian độc đáo của Việt Nam. Đồ chơi thường được cha mẹ dành tặng cho con cái vào mỗi dịp tết Trung thu để gửi gắm mong muốn con học giỏi, thành đạt, có ích cho gia đình và xã hội.</a:t>
            </a:r>
            <a:endParaRPr lang="en-US" sz="1800">
              <a:solidFill>
                <a:schemeClr val="accent2">
                  <a:lumMod val="75000"/>
                </a:schemeClr>
              </a:solidFill>
              <a:effectLst/>
              <a:highlight>
                <a:srgbClr val="FFFFFF"/>
              </a:highlight>
              <a:latin typeface="Mali SemiBold" panose="00000700000000000000" charset="0"/>
              <a:ea typeface="Times New Roman" panose="02020603050405020304" pitchFamily="18" charset="0"/>
              <a:cs typeface="Mali SemiBold" panose="00000700000000000000" charset="0"/>
            </a:endParaRPr>
          </a:p>
          <a:p>
            <a:pPr marL="0" indent="0" eaLnBrk="1" fontAlgn="auto" latinLnBrk="0" hangingPunct="1">
              <a:lnSpc>
                <a:spcPct val="110000"/>
              </a:lnSpc>
              <a:spcBef>
                <a:spcPts val="600"/>
              </a:spcBef>
              <a:spcAft>
                <a:spcPts val="600"/>
              </a:spcAft>
            </a:pPr>
            <a:endParaRPr lang="en-US" sz="1800" b="1" dirty="0">
              <a:solidFill>
                <a:schemeClr val="accent2">
                  <a:lumMod val="75000"/>
                </a:schemeClr>
              </a:solidFill>
              <a:effectLst/>
              <a:highlight>
                <a:srgbClr val="FFFFFF"/>
              </a:highlight>
              <a:latin typeface="Mali SemiBold" panose="00000700000000000000" charset="0"/>
              <a:ea typeface="Times New Roman" panose="02020603050405020304" pitchFamily="18" charset="0"/>
              <a:cs typeface="Mali SemiBold" panose="00000700000000000000" charset="0"/>
            </a:endParaRPr>
          </a:p>
        </p:txBody>
      </p:sp>
      <p:pic>
        <p:nvPicPr>
          <p:cNvPr id="10" name="Picture 9"/>
          <p:cNvPicPr>
            <a:picLocks noChangeAspect="1"/>
          </p:cNvPicPr>
          <p:nvPr/>
        </p:nvPicPr>
        <p:blipFill>
          <a:blip r:embed="rId3"/>
          <a:stretch>
            <a:fillRect/>
          </a:stretch>
        </p:blipFill>
        <p:spPr>
          <a:xfrm>
            <a:off x="656754" y="1473160"/>
            <a:ext cx="5097611" cy="381326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Explosion 2 2"/>
          <p:cNvSpPr/>
          <p:nvPr/>
        </p:nvSpPr>
        <p:spPr>
          <a:xfrm>
            <a:off x="359867" y="862901"/>
            <a:ext cx="7236823" cy="4214949"/>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p:cNvSpPr>
            <a:spLocks noChangeArrowheads="1"/>
          </p:cNvSpPr>
          <p:nvPr/>
        </p:nvSpPr>
        <p:spPr bwMode="auto">
          <a:xfrm>
            <a:off x="1836965" y="2308657"/>
            <a:ext cx="39426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r>
              <a:rPr lang="en-US" altLang="vi-VN" sz="4000" b="1" dirty="0">
                <a:solidFill>
                  <a:srgbClr val="FF0000"/>
                </a:solidFill>
                <a:latin typeface="Times New Roman" panose="02020603050405020304" pitchFamily="18" charset="0"/>
              </a:rPr>
              <a:t>XIN CHÀO VÀ HẸN GẶP LẠI!</a:t>
            </a:r>
            <a:endParaRPr lang="en-US" altLang="vi-VN" sz="4000" b="1" dirty="0">
              <a:solidFill>
                <a:srgbClr val="FF0000"/>
              </a:solidFill>
              <a:latin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6871667" y="2861616"/>
            <a:ext cx="5097611" cy="381326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Explosion 2 7"/>
          <p:cNvSpPr/>
          <p:nvPr/>
        </p:nvSpPr>
        <p:spPr>
          <a:xfrm rot="1188293">
            <a:off x="3707781" y="1203270"/>
            <a:ext cx="5766640" cy="3642533"/>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5"/>
          <p:cNvSpPr>
            <a:spLocks noChangeArrowheads="1"/>
          </p:cNvSpPr>
          <p:nvPr/>
        </p:nvSpPr>
        <p:spPr bwMode="auto">
          <a:xfrm>
            <a:off x="4659234" y="2659559"/>
            <a:ext cx="337986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4400" b="1" dirty="0">
                <a:solidFill>
                  <a:srgbClr val="FF0000"/>
                </a:solidFill>
                <a:latin typeface="Times New Roman" panose="02020603050405020304" pitchFamily="18" charset="0"/>
                <a:cs typeface="Times New Roman" panose="02020603050405020304" pitchFamily="18" charset="0"/>
              </a:rPr>
              <a:t>Khởi động</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48608" y="122075"/>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Nét</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đẹp</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truyền</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thống</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quê</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hương</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4"/>
          <p:cNvSpPr>
            <a:spLocks noChangeArrowheads="1"/>
          </p:cNvSpPr>
          <p:nvPr/>
        </p:nvSpPr>
        <p:spPr bwMode="auto">
          <a:xfrm>
            <a:off x="3383112" y="861590"/>
            <a:ext cx="507765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Rectangle 4"/>
          <p:cNvSpPr>
            <a:spLocks noChangeArrowheads="1"/>
          </p:cNvSpPr>
          <p:nvPr/>
        </p:nvSpPr>
        <p:spPr bwMode="auto">
          <a:xfrm>
            <a:off x="2682584" y="1322323"/>
            <a:ext cx="6478457"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800" b="1" dirty="0">
                <a:latin typeface="Times New Roman" panose="02020603050405020304" pitchFamily="18" charset="0"/>
                <a:cs typeface="Times New Roman" panose="02020603050405020304" pitchFamily="18" charset="0"/>
              </a:rPr>
              <a:t>BÀI 2: </a:t>
            </a:r>
            <a:r>
              <a:rPr lang="en-US" altLang="en-US" sz="2800" b="1" dirty="0">
                <a:solidFill>
                  <a:srgbClr val="FF0000"/>
                </a:solidFill>
                <a:latin typeface="Times New Roman" panose="02020603050405020304" pitchFamily="18" charset="0"/>
                <a:cs typeface="Times New Roman" panose="02020603050405020304" pitchFamily="18" charset="0"/>
              </a:rPr>
              <a:t>ĐỒ CHƠI DÂN GIAN</a:t>
            </a:r>
            <a:endParaRPr lang="en-US" altLang="en-US" sz="2800" b="1" dirty="0">
              <a:solidFill>
                <a:srgbClr val="FF0000"/>
              </a:solidFill>
              <a:latin typeface="Times New Roman" panose="02020603050405020304" pitchFamily="18" charset="0"/>
              <a:cs typeface="Times New Roman" panose="02020603050405020304" pitchFamily="18" charset="0"/>
            </a:endParaRPr>
          </a:p>
          <a:p>
            <a:pPr algn="ctr">
              <a:defRPr/>
            </a:pP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8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800" b="1" i="1" dirty="0">
                <a:solidFill>
                  <a:schemeClr val="accent2">
                    <a:lumMod val="75000"/>
                  </a:schemeClr>
                </a:solidFill>
                <a:latin typeface="Times New Roman" panose="02020603050405020304" pitchFamily="18" charset="0"/>
                <a:cs typeface="Times New Roman" panose="02020603050405020304" pitchFamily="18" charset="0"/>
              </a:rPr>
              <a:t> 1)</a:t>
            </a:r>
            <a:endParaRPr lang="en-US" altLang="en-US" sz="28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4415" t="12161" r="3304" b="8153"/>
          <a:stretch>
            <a:fillRect/>
          </a:stretch>
        </p:blipFill>
        <p:spPr>
          <a:xfrm>
            <a:off x="3518367" y="2901575"/>
            <a:ext cx="4807900" cy="3720897"/>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flipH="1">
            <a:off x="0" y="-158202"/>
            <a:ext cx="12191999" cy="7016202"/>
            <a:chOff x="-1" y="-158202"/>
            <a:chExt cx="12192002" cy="7016202"/>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49311" b="1292"/>
            <a:stretch>
              <a:fillRect/>
            </a:stretch>
          </p:blipFill>
          <p:spPr>
            <a:xfrm rot="16200000">
              <a:off x="-368370" y="210168"/>
              <a:ext cx="7016201" cy="6279463"/>
            </a:xfrm>
            <a:prstGeom prst="rect">
              <a:avLst/>
            </a:prstGeom>
          </p:spPr>
        </p:pic>
      </p:grpSp>
      <p:pic>
        <p:nvPicPr>
          <p:cNvPr id="8" name="Picture 7"/>
          <p:cNvPicPr>
            <a:picLocks noChangeAspect="1"/>
          </p:cNvPicPr>
          <p:nvPr/>
        </p:nvPicPr>
        <p:blipFill rotWithShape="1">
          <a:blip r:embed="rId3"/>
          <a:srcRect l="9326" t="14169" r="17801" b="5787"/>
          <a:stretch>
            <a:fillRect/>
          </a:stretch>
        </p:blipFill>
        <p:spPr>
          <a:xfrm>
            <a:off x="2041396" y="406399"/>
            <a:ext cx="7919334" cy="4442691"/>
          </a:xfrm>
          <a:prstGeom prst="rect">
            <a:avLst/>
          </a:prstGeom>
        </p:spPr>
      </p:pic>
      <p:sp>
        <p:nvSpPr>
          <p:cNvPr id="10" name="Rectangle 4"/>
          <p:cNvSpPr>
            <a:spLocks noChangeArrowheads="1"/>
          </p:cNvSpPr>
          <p:nvPr/>
        </p:nvSpPr>
        <p:spPr bwMode="auto">
          <a:xfrm>
            <a:off x="2378443" y="1391682"/>
            <a:ext cx="72452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lnSpc>
                <a:spcPct val="150000"/>
              </a:lnSpc>
              <a:defRPr/>
            </a:pPr>
            <a:r>
              <a:rPr lang="en-US" altLang="en-US" sz="3200" b="1" dirty="0">
                <a:solidFill>
                  <a:srgbClr val="FF0000"/>
                </a:solidFill>
                <a:latin typeface="Times New Roman" panose="02020603050405020304" pitchFamily="18" charset="0"/>
                <a:cs typeface="Times New Roman" panose="02020603050405020304" pitchFamily="18" charset="0"/>
              </a:rPr>
              <a:t>Chuẩn bị</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Giấy,</a:t>
            </a:r>
            <a:r>
              <a:rPr lang="vi-VN" altLang="en-US" sz="2800" b="1" smtClean="0">
                <a:latin typeface="Times New Roman" panose="02020603050405020304" pitchFamily="18" charset="0"/>
                <a:cs typeface="Times New Roman" panose="02020603050405020304" pitchFamily="18" charset="0"/>
              </a:rPr>
              <a:t> giấy màu, bìa cứng, dây, keo, kéo, băng dính, dây, que tre,</a:t>
            </a:r>
            <a:r>
              <a:rPr lang="en-US" altLang="en-US" sz="2800" b="1" smtClean="0">
                <a:latin typeface="Times New Roman" panose="02020603050405020304" pitchFamily="18" charset="0"/>
                <a:cs typeface="Times New Roman" panose="02020603050405020304" pitchFamily="18" charset="0"/>
              </a:rPr>
              <a:t>màu </a:t>
            </a:r>
            <a:r>
              <a:rPr lang="en-US" altLang="en-US" sz="2800" b="1" dirty="0" err="1">
                <a:latin typeface="Times New Roman" panose="02020603050405020304" pitchFamily="18" charset="0"/>
                <a:cs typeface="Times New Roman" panose="02020603050405020304" pitchFamily="18" charset="0"/>
              </a:rPr>
              <a:t>vẽ</a:t>
            </a:r>
            <a:r>
              <a:rPr lang="en-US" altLang="en-US" sz="2800" b="1" dirty="0">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8163554" y="3151310"/>
            <a:ext cx="3773751" cy="370668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Rectangle 4"/>
          <p:cNvSpPr>
            <a:spLocks noChangeArrowheads="1"/>
          </p:cNvSpPr>
          <p:nvPr/>
        </p:nvSpPr>
        <p:spPr bwMode="auto">
          <a:xfrm>
            <a:off x="1547037" y="390001"/>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1.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 phá một số hoạt động trong lễ hội truyền thống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5834" y="955225"/>
            <a:ext cx="1692744" cy="53175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7098970" y="558931"/>
            <a:ext cx="1770522" cy="5532878"/>
          </a:xfrm>
          <a:prstGeom prst="rect">
            <a:avLst/>
          </a:prstGeom>
          <a:ln>
            <a:noFill/>
          </a:ln>
          <a:effectLst>
            <a:outerShdw blurRad="292100" dist="139700" dir="2700000" algn="tl" rotWithShape="0">
              <a:srgbClr val="333333">
                <a:alpha val="65000"/>
              </a:srgbClr>
            </a:outerShdw>
          </a:effectLst>
        </p:spPr>
      </p:pic>
      <p:sp>
        <p:nvSpPr>
          <p:cNvPr id="12" name="Rectangle 4"/>
          <p:cNvSpPr>
            <a:spLocks noChangeArrowheads="1"/>
          </p:cNvSpPr>
          <p:nvPr/>
        </p:nvSpPr>
        <p:spPr bwMode="auto">
          <a:xfrm>
            <a:off x="385309" y="1393827"/>
            <a:ext cx="8560525" cy="363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800" b="1" dirty="0">
                <a:latin typeface="Times New Roman" panose="02020603050405020304" pitchFamily="18" charset="0"/>
              </a:rPr>
              <a:t>Em </a:t>
            </a:r>
            <a:r>
              <a:rPr lang="en-US" altLang="vi-VN" sz="2800" b="1" dirty="0" err="1">
                <a:latin typeface="Times New Roman" panose="02020603050405020304" pitchFamily="18" charset="0"/>
              </a:rPr>
              <a:t>hãy</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quan</a:t>
            </a:r>
            <a:r>
              <a:rPr lang="en-US" altLang="vi-VN" sz="2800" b="1" dirty="0">
                <a:latin typeface="Times New Roman" panose="02020603050405020304" pitchFamily="18" charset="0"/>
              </a:rPr>
              <a:t> </a:t>
            </a:r>
            <a:r>
              <a:rPr lang="en-US" altLang="vi-VN" sz="2800" b="1" err="1">
                <a:latin typeface="Times New Roman" panose="02020603050405020304" pitchFamily="18" charset="0"/>
              </a:rPr>
              <a:t>sát</a:t>
            </a:r>
            <a:r>
              <a:rPr lang="en-US" altLang="vi-VN" sz="2800" b="1">
                <a:latin typeface="Times New Roman" panose="02020603050405020304" pitchFamily="18" charset="0"/>
              </a:rPr>
              <a:t> hình và chia sẻ về:</a:t>
            </a: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Tên đồ chơi</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Màu sắc trang phục của nhân vật</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Các bộ phận của đồ chơi</a:t>
            </a:r>
            <a:r>
              <a:rPr lang="vi-VN" sz="2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r>
              <a:rPr lang="vi-VN" sz="2800" b="1">
                <a:solidFill>
                  <a:srgbClr val="0070C0"/>
                </a:solidFill>
                <a:latin typeface="Calibri" panose="020F0502020204030204" pitchFamily="34" charset="0"/>
                <a:ea typeface="Calibri" panose="020F0502020204030204" pitchFamily="34" charset="0"/>
              </a:rPr>
              <a:t>- </a:t>
            </a:r>
            <a:r>
              <a:rPr lang="en-US" sz="2800" b="1">
                <a:solidFill>
                  <a:srgbClr val="0070C0"/>
                </a:solidFill>
                <a:latin typeface="Calibri" panose="020F0502020204030204" pitchFamily="34" charset="0"/>
                <a:ea typeface="Calibri" panose="020F0502020204030204" pitchFamily="34" charset="0"/>
              </a:rPr>
              <a:t>Vật liệu tạo đồ chơi</a:t>
            </a:r>
            <a:r>
              <a:rPr lang="vi-VN" sz="2800" b="1">
                <a:solidFill>
                  <a:srgbClr val="0070C0"/>
                </a:solidFill>
                <a:latin typeface="Calibri" panose="020F0502020204030204" pitchFamily="34" charset="0"/>
                <a:ea typeface="Calibri" panose="020F0502020204030204" pitchFamily="34"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384" t="23327" r="32846" b="29845"/>
          <a:stretch>
            <a:fillRect/>
          </a:stretch>
        </p:blipFill>
        <p:spPr bwMode="auto">
          <a:xfrm flipH="1">
            <a:off x="3893851" y="1186867"/>
            <a:ext cx="3865923" cy="50107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7927" y="287963"/>
            <a:ext cx="6871855" cy="523220"/>
          </a:xfrm>
          <a:prstGeom prst="rect">
            <a:avLst/>
          </a:prstGeom>
          <a:noFill/>
        </p:spPr>
        <p:txBody>
          <a:bodyPr wrap="square">
            <a:spAutoFit/>
          </a:bodyPr>
          <a:lstStyle/>
          <a:p>
            <a:r>
              <a:rPr lang="vi-VN" sz="2800" b="1">
                <a:solidFill>
                  <a:srgbClr val="0070C0"/>
                </a:solidFill>
                <a:latin typeface="Calibri" panose="020F0502020204030204" pitchFamily="34" charset="0"/>
                <a:ea typeface="Calibri" panose="020F0502020204030204" pitchFamily="34" charset="0"/>
              </a:rPr>
              <a:t>- </a:t>
            </a:r>
            <a:r>
              <a:rPr lang="en-US" sz="2800" b="1">
                <a:solidFill>
                  <a:srgbClr val="0070C0"/>
                </a:solidFill>
                <a:latin typeface="Calibri" panose="020F0502020204030204" pitchFamily="34" charset="0"/>
                <a:ea typeface="Calibri" panose="020F0502020204030204" pitchFamily="34" charset="0"/>
              </a:rPr>
              <a:t>Theo em, đồ chơi hoạt động như thế nào?</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Rectangle 21"/>
          <p:cNvSpPr>
            <a:spLocks noChangeArrowheads="1"/>
          </p:cNvSpPr>
          <p:nvPr/>
        </p:nvSpPr>
        <p:spPr bwMode="auto">
          <a:xfrm>
            <a:off x="340483" y="5258171"/>
            <a:ext cx="27500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1</a:t>
            </a:r>
            <a:r>
              <a:rPr lang="en-US" altLang="vi-VN" sz="1800" b="1">
                <a:latin typeface="Times New Roman" panose="02020603050405020304" pitchFamily="18" charset="0"/>
              </a:rPr>
              <a:t>. Cắt giấy, bìa và gắn dây để tạo hình phần thân và chân cho nhân vật.</a:t>
            </a:r>
            <a:endParaRPr lang="vi-VN" altLang="vi-VN" sz="1800" dirty="0"/>
          </a:p>
        </p:txBody>
      </p:sp>
      <p:sp>
        <p:nvSpPr>
          <p:cNvPr id="23" name="Rectangle 22"/>
          <p:cNvSpPr>
            <a:spLocks noChangeArrowheads="1"/>
          </p:cNvSpPr>
          <p:nvPr/>
        </p:nvSpPr>
        <p:spPr bwMode="auto">
          <a:xfrm>
            <a:off x="3253625" y="5309613"/>
            <a:ext cx="2984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2</a:t>
            </a:r>
            <a:r>
              <a:rPr lang="en-US" altLang="vi-VN" sz="1800" b="1">
                <a:latin typeface="Times New Roman" panose="02020603050405020304" pitchFamily="18" charset="0"/>
              </a:rPr>
              <a:t>. Quấn giấy tạo tay và gậy.</a:t>
            </a:r>
            <a:endParaRPr lang="vi-VN" altLang="vi-VN" sz="1800" dirty="0"/>
          </a:p>
        </p:txBody>
      </p:sp>
      <p:sp>
        <p:nvSpPr>
          <p:cNvPr id="10" name="Rectangle 4"/>
          <p:cNvSpPr>
            <a:spLocks noChangeArrowheads="1"/>
          </p:cNvSpPr>
          <p:nvPr/>
        </p:nvSpPr>
        <p:spPr bwMode="auto">
          <a:xfrm>
            <a:off x="902572" y="784721"/>
            <a:ext cx="94188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Hoạt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động</a:t>
            </a:r>
            <a:r>
              <a:rPr lang="en-US" altLang="en-US" sz="2400" b="1" dirty="0">
                <a:solidFill>
                  <a:srgbClr val="C00000"/>
                </a:solidFill>
                <a:latin typeface="Times New Roman" panose="02020603050405020304" pitchFamily="18" charset="0"/>
                <a:cs typeface="Times New Roman" panose="02020603050405020304" pitchFamily="18" charset="0"/>
              </a:rPr>
              <a:t> 2. </a:t>
            </a:r>
            <a:r>
              <a:rPr lang="en-US" sz="24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tạo đồ chơi nhân vật múa gậy trông trăng</a:t>
            </a:r>
            <a:endParaRPr lang="en-US" altLang="en-US"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Rectangle 4"/>
          <p:cNvSpPr>
            <a:spLocks noChangeArrowheads="1"/>
          </p:cNvSpPr>
          <p:nvPr/>
        </p:nvSpPr>
        <p:spPr bwMode="auto">
          <a:xfrm>
            <a:off x="459913" y="1297740"/>
            <a:ext cx="100154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a:solidFill>
                  <a:schemeClr val="accent5">
                    <a:lumMod val="75000"/>
                  </a:schemeClr>
                </a:solidFill>
                <a:latin typeface="Times New Roman" panose="02020603050405020304" pitchFamily="18" charset="0"/>
              </a:rPr>
              <a:t>Quan sát hình và chỉ ra các bước tạo đồ chơi nhân vật múa gậy trông trăng</a:t>
            </a:r>
            <a:endParaRPr lang="en-US" altLang="vi-VN" sz="2000" b="1">
              <a:solidFill>
                <a:schemeClr val="accent5">
                  <a:lumMod val="75000"/>
                </a:schemeClr>
              </a:solidFill>
              <a:latin typeface="Times New Roman" panose="02020603050405020304" pitchFamily="18" charset="0"/>
            </a:endParaRPr>
          </a:p>
          <a:p>
            <a:pPr>
              <a:defRPr/>
            </a:pPr>
            <a:r>
              <a:rPr lang="en-US" altLang="vi-VN" sz="2000" b="1">
                <a:solidFill>
                  <a:schemeClr val="accent5">
                    <a:lumMod val="75000"/>
                  </a:schemeClr>
                </a:solidFill>
                <a:latin typeface="Times New Roman" panose="02020603050405020304" pitchFamily="18" charset="0"/>
              </a:rPr>
              <a:t> bằng các vật liệu khác nhau theo gọi ý dưới đây.</a:t>
            </a:r>
            <a:endParaRPr lang="en-US" altLang="vi-VN" sz="20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p:cNvSpPr>
            <a:spLocks noChangeArrowheads="1"/>
          </p:cNvSpPr>
          <p:nvPr/>
        </p:nvSpPr>
        <p:spPr bwMode="auto">
          <a:xfrm>
            <a:off x="6371072" y="5309613"/>
            <a:ext cx="2723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3</a:t>
            </a:r>
            <a:r>
              <a:rPr lang="en-US" altLang="vi-VN" sz="1800" b="1">
                <a:latin typeface="Times New Roman" panose="02020603050405020304" pitchFamily="18" charset="0"/>
              </a:rPr>
              <a:t>. Kết nối gậy và tay với thân nhân vật bằng dây.</a:t>
            </a:r>
            <a:endParaRPr lang="vi-VN" altLang="vi-VN" sz="1800" dirty="0"/>
          </a:p>
        </p:txBody>
      </p:sp>
      <p:sp>
        <p:nvSpPr>
          <p:cNvPr id="33" name="Rectangle 32"/>
          <p:cNvSpPr>
            <a:spLocks noChangeArrowheads="1"/>
          </p:cNvSpPr>
          <p:nvPr/>
        </p:nvSpPr>
        <p:spPr bwMode="auto">
          <a:xfrm>
            <a:off x="9115392" y="5368413"/>
            <a:ext cx="28829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4</a:t>
            </a:r>
            <a:r>
              <a:rPr lang="en-US" altLang="vi-VN" sz="1800" b="1">
                <a:latin typeface="Times New Roman" panose="02020603050405020304" pitchFamily="18" charset="0"/>
              </a:rPr>
              <a:t>. Tạo thêm que điều khiển, mặt trăng và kết nối với nhân vật, hoàn thiện sản phẩm.</a:t>
            </a:r>
            <a:endParaRPr lang="vi-VN" altLang="vi-VN"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01" y="2995432"/>
            <a:ext cx="1560661" cy="2067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529" t="21161" r="23095" b="15846"/>
          <a:stretch>
            <a:fillRect/>
          </a:stretch>
        </p:blipFill>
        <p:spPr bwMode="auto">
          <a:xfrm rot="3209033">
            <a:off x="1543583" y="3113344"/>
            <a:ext cx="2214476" cy="1886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647" y="2634550"/>
            <a:ext cx="1528450" cy="2547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21140" t="9719" r="16721" b="7497"/>
          <a:stretch>
            <a:fillRect/>
          </a:stretch>
        </p:blipFill>
        <p:spPr bwMode="auto">
          <a:xfrm rot="1692573">
            <a:off x="6627499" y="2453050"/>
            <a:ext cx="2527094" cy="2526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l="16531" t="2174" r="21497" b="7198"/>
          <a:stretch>
            <a:fillRect/>
          </a:stretch>
        </p:blipFill>
        <p:spPr>
          <a:xfrm>
            <a:off x="9258768" y="416631"/>
            <a:ext cx="2592749" cy="505260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6866600" y="1153705"/>
            <a:ext cx="4282887" cy="4888084"/>
            <a:chOff x="6866600" y="1153705"/>
            <a:chExt cx="4282887" cy="4888084"/>
          </a:xfrm>
        </p:grpSpPr>
        <p:pic>
          <p:nvPicPr>
            <p:cNvPr id="14" name="Picture 13"/>
            <p:cNvPicPr>
              <a:picLocks noChangeAspect="1"/>
            </p:cNvPicPr>
            <p:nvPr/>
          </p:nvPicPr>
          <p:blipFill rotWithShape="1">
            <a:blip r:embed="rId2"/>
            <a:srcRect l="20211" t="17248" r="17359" b="3387"/>
            <a:stretch>
              <a:fillRect/>
            </a:stretch>
          </p:blipFill>
          <p:spPr>
            <a:xfrm>
              <a:off x="6866600" y="1153705"/>
              <a:ext cx="4282887" cy="4888084"/>
            </a:xfrm>
            <a:prstGeom prst="rect">
              <a:avLst/>
            </a:prstGeom>
            <a:ln>
              <a:noFill/>
            </a:ln>
            <a:effectLst>
              <a:outerShdw blurRad="292100" dist="139700" dir="2700000" algn="tl" rotWithShape="0">
                <a:srgbClr val="333333">
                  <a:alpha val="65000"/>
                </a:srgbClr>
              </a:outerShdw>
            </a:effectLst>
          </p:spPr>
        </p:pic>
        <p:sp>
          <p:nvSpPr>
            <p:cNvPr id="17" name="Rectangle 16"/>
            <p:cNvSpPr>
              <a:spLocks noChangeArrowheads="1"/>
            </p:cNvSpPr>
            <p:nvPr/>
          </p:nvSpPr>
          <p:spPr bwMode="auto">
            <a:xfrm>
              <a:off x="7380479" y="1613271"/>
              <a:ext cx="3621225" cy="335476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a:latin typeface="Times New Roman" panose="02020603050405020304" pitchFamily="18" charset="0"/>
                </a:rPr>
                <a:t> </a:t>
              </a:r>
              <a:r>
                <a:rPr lang="en-US" altLang="vi-VN" sz="2000" b="1">
                  <a:latin typeface="Times New Roman" panose="02020603050405020304" pitchFamily="18" charset="0"/>
                </a:rPr>
                <a:t> </a:t>
              </a:r>
              <a:r>
                <a:rPr lang="en-US" altLang="vi-VN" sz="2400" b="1">
                  <a:solidFill>
                    <a:srgbClr val="FF0000"/>
                  </a:solidFill>
                  <a:latin typeface="Times New Roman" panose="02020603050405020304" pitchFamily="18" charset="0"/>
                </a:rPr>
                <a:t>Các em nhớ </a:t>
              </a:r>
              <a:r>
                <a:rPr lang="en-US" altLang="vi-VN" sz="2400" b="1" dirty="0">
                  <a:solidFill>
                    <a:srgbClr val="FF0000"/>
                  </a:solidFill>
                  <a:latin typeface="Times New Roman" panose="02020603050405020304" pitchFamily="18" charset="0"/>
                </a:rPr>
                <a:t>nhé!</a:t>
              </a:r>
              <a:endParaRPr lang="en-US" altLang="vi-VN" sz="2400" b="1" dirty="0">
                <a:solidFill>
                  <a:srgbClr val="FF0000"/>
                </a:solidFill>
                <a:latin typeface="Times New Roman" panose="02020603050405020304" pitchFamily="18" charset="0"/>
              </a:endParaRPr>
            </a:p>
            <a:p>
              <a:r>
                <a:rPr lang="en-US" sz="2000" b="1">
                  <a:latin typeface="+mj-lt"/>
                </a:rPr>
                <a:t> </a:t>
              </a:r>
              <a:endParaRPr lang="en-US"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000" b="1">
                <a:latin typeface="+mj-lt"/>
              </a:endParaRPr>
            </a:p>
            <a:p>
              <a:endParaRPr lang="en-US" altLang="vi-VN" sz="2400" b="1">
                <a:latin typeface="+mj-lt"/>
              </a:endParaRPr>
            </a:p>
            <a:p>
              <a:endParaRPr lang="en-US" altLang="vi-VN" sz="2400" b="1">
                <a:latin typeface="+mj-lt"/>
              </a:endParaRPr>
            </a:p>
          </p:txBody>
        </p:sp>
        <p:sp>
          <p:nvSpPr>
            <p:cNvPr id="3" name="Rectangle 2"/>
            <p:cNvSpPr>
              <a:spLocks noChangeArrowheads="1"/>
            </p:cNvSpPr>
            <p:nvPr/>
          </p:nvSpPr>
          <p:spPr bwMode="auto">
            <a:xfrm>
              <a:off x="7859292" y="2321158"/>
              <a:ext cx="290135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a:latin typeface="Times New Roman" panose="02020603050405020304" pitchFamily="18" charset="0"/>
                </a:rPr>
                <a:t>Sử dụng hình cắt giấy kết hợp với dây có thể tạo được đồ chơi dân gian múa gậy trông trắng</a:t>
              </a:r>
              <a:endParaRPr lang="vi-VN" altLang="vi-VN" sz="2400" dirty="0"/>
            </a:p>
          </p:txBody>
        </p:sp>
      </p:grpSp>
      <p:pic>
        <p:nvPicPr>
          <p:cNvPr id="11" name="Picture 10"/>
          <p:cNvPicPr>
            <a:picLocks noChangeAspect="1"/>
          </p:cNvPicPr>
          <p:nvPr/>
        </p:nvPicPr>
        <p:blipFill rotWithShape="1">
          <a:blip r:embed="rId3"/>
          <a:srcRect l="11336" t="12279" r="8709" b="2873"/>
          <a:stretch>
            <a:fillRect/>
          </a:stretch>
        </p:blipFill>
        <p:spPr>
          <a:xfrm>
            <a:off x="2067750" y="655782"/>
            <a:ext cx="4135105" cy="585082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3" name="Rectangle 4"/>
          <p:cNvSpPr>
            <a:spLocks noChangeArrowheads="1"/>
          </p:cNvSpPr>
          <p:nvPr/>
        </p:nvSpPr>
        <p:spPr bwMode="auto">
          <a:xfrm>
            <a:off x="3075149" y="133008"/>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 hình đồ chơi nhân vật múa gậy trông trăng.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1" name="Rectangle 4"/>
          <p:cNvSpPr>
            <a:spLocks noChangeArrowheads="1"/>
          </p:cNvSpPr>
          <p:nvPr/>
        </p:nvSpPr>
        <p:spPr bwMode="auto">
          <a:xfrm>
            <a:off x="338672" y="1034136"/>
            <a:ext cx="5624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Em </a:t>
            </a:r>
            <a:r>
              <a:rPr lang="en-US" altLang="vi-VN" sz="2000" b="1" dirty="0" err="1">
                <a:latin typeface="Times New Roman" panose="02020603050405020304" pitchFamily="18" charset="0"/>
              </a:rPr>
              <a:t>tham</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khảo</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các</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bài</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vẽ</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trong</a:t>
            </a:r>
            <a:r>
              <a:rPr lang="en-US" altLang="vi-VN" sz="2000" b="1" dirty="0">
                <a:latin typeface="Times New Roman" panose="02020603050405020304" pitchFamily="18" charset="0"/>
              </a:rPr>
              <a:t> </a:t>
            </a:r>
            <a:r>
              <a:rPr lang="en-US" altLang="vi-VN" sz="2000" b="1">
                <a:latin typeface="Times New Roman" panose="02020603050405020304" pitchFamily="18" charset="0"/>
              </a:rPr>
              <a:t>SGK 68 </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108265" y="1602094"/>
            <a:ext cx="2523072" cy="518439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stretch>
            <a:fillRect/>
          </a:stretch>
        </p:blipFill>
        <p:spPr>
          <a:xfrm>
            <a:off x="4051955" y="1221262"/>
            <a:ext cx="1855654" cy="5729658"/>
          </a:xfrm>
          <a:prstGeom prst="rect">
            <a:avLst/>
          </a:prstGeom>
        </p:spPr>
      </p:pic>
      <p:pic>
        <p:nvPicPr>
          <p:cNvPr id="14" name="Picture 13"/>
          <p:cNvPicPr>
            <a:picLocks noChangeAspect="1"/>
          </p:cNvPicPr>
          <p:nvPr/>
        </p:nvPicPr>
        <p:blipFill>
          <a:blip r:embed="rId4"/>
          <a:stretch>
            <a:fillRect/>
          </a:stretch>
        </p:blipFill>
        <p:spPr>
          <a:xfrm>
            <a:off x="6353461" y="1089650"/>
            <a:ext cx="2032769" cy="5727204"/>
          </a:xfrm>
          <a:prstGeom prst="rect">
            <a:avLst/>
          </a:prstGeom>
        </p:spPr>
      </p:pic>
      <p:pic>
        <p:nvPicPr>
          <p:cNvPr id="15" name="Picture 14"/>
          <p:cNvPicPr>
            <a:picLocks noChangeAspect="1"/>
          </p:cNvPicPr>
          <p:nvPr/>
        </p:nvPicPr>
        <p:blipFill>
          <a:blip r:embed="rId5"/>
          <a:stretch>
            <a:fillRect/>
          </a:stretch>
        </p:blipFill>
        <p:spPr>
          <a:xfrm>
            <a:off x="8518434" y="811826"/>
            <a:ext cx="2897711" cy="5974661"/>
          </a:xfrm>
          <a:prstGeom prst="rect">
            <a:avLst/>
          </a:prstGeom>
        </p:spPr>
      </p:pic>
    </p:spTree>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3067</Words>
  <Application>WPS Presentation</Application>
  <PresentationFormat>Widescreen</PresentationFormat>
  <Paragraphs>124</Paragraphs>
  <Slides>18</Slides>
  <Notes>17</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18</vt:i4>
      </vt:variant>
    </vt:vector>
  </HeadingPairs>
  <TitlesOfParts>
    <vt:vector size="33" baseType="lpstr">
      <vt:lpstr>Arial</vt:lpstr>
      <vt:lpstr>SimSun</vt:lpstr>
      <vt:lpstr>Wingdings</vt:lpstr>
      <vt:lpstr>Arial</vt:lpstr>
      <vt:lpstr>Calibri</vt:lpstr>
      <vt:lpstr>Calibri</vt:lpstr>
      <vt:lpstr>Comic Sans MS</vt:lpstr>
      <vt:lpstr>Times New Roman</vt:lpstr>
      <vt:lpstr>.VnTime</vt:lpstr>
      <vt:lpstr>SVN-Riesling</vt:lpstr>
      <vt:lpstr>Microsoft YaHei</vt:lpstr>
      <vt:lpstr>Arial Unicode MS</vt:lpstr>
      <vt:lpstr>Calibri Light</vt:lpstr>
      <vt:lpstr>Mali SemiBold</vt:lpstr>
      <vt:lpstr>1_Retrospect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SỞ GIÁO DỤC VÀ ĐÀO TẠO THỪA THIÊN HUẾ</dc:title>
  <dc:creator>admin</dc:creator>
  <cp:lastModifiedBy>Trang Tran</cp:lastModifiedBy>
  <cp:revision>1097</cp:revision>
  <dcterms:created xsi:type="dcterms:W3CDTF">2025-02-24T01:53:58Z</dcterms:created>
  <dcterms:modified xsi:type="dcterms:W3CDTF">2025-02-24T02:06:48Z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9046BF0C88A74B1692977E32F0D0A4FB_12</vt:lpwstr>
  </property>
  <property fmtid="{D5CDD505-2E9C-101B-9397-08002B2CF9AE}" pid="3" name="KSOProductBuildVer">
    <vt:lpwstr>1033-12.2.0.19805</vt:lpwstr>
  </property>
</Properties>
</file>