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embeddedFontLst>
    <p:embeddedFont>
      <p:font typeface="Libre Baskerville" panose="020F0502020204030204" pitchFamily="2" charset="0"/>
      <p:regular r:id="rId12"/>
    </p:embeddedFont>
    <p:embeddedFont>
      <p:font typeface="Open Sans" panose="020B0606030504020204" pitchFamily="34" charset="0"/>
      <p:regular r:id="rId13"/>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6" d="100"/>
          <a:sy n="56" d="100"/>
        </p:scale>
        <p:origin x="6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641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719983"/>
            <a:ext cx="7094577"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Những Hạt Gạo Ân Tình</a:t>
            </a:r>
            <a:endParaRPr lang="en-US" sz="4450" dirty="0"/>
          </a:p>
        </p:txBody>
      </p:sp>
      <p:sp>
        <p:nvSpPr>
          <p:cNvPr id="4" name="Text 1"/>
          <p:cNvSpPr/>
          <p:nvPr/>
        </p:nvSpPr>
        <p:spPr>
          <a:xfrm>
            <a:off x="793790" y="3768923"/>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Bài học về tình đoàn kết giữa bộ đội Việt Nam và nhân dân Campuchia. Qua câu chuyện cảm động về những hạt gạo ân tình, chúng ta thấy được sự hy sinh và tình cảm sâu sắc giữa hai dân tộc.</a:t>
            </a:r>
            <a:endParaRPr lang="en-US" sz="1750" dirty="0"/>
          </a:p>
        </p:txBody>
      </p:sp>
      <p:sp>
        <p:nvSpPr>
          <p:cNvPr id="5" name="Shape 2"/>
          <p:cNvSpPr/>
          <p:nvPr/>
        </p:nvSpPr>
        <p:spPr>
          <a:xfrm>
            <a:off x="793790" y="5129689"/>
            <a:ext cx="362903" cy="362903"/>
          </a:xfrm>
          <a:prstGeom prst="roundRect">
            <a:avLst>
              <a:gd name="adj" fmla="val 25194296"/>
            </a:avLst>
          </a:prstGeom>
          <a:noFill/>
          <a:ln w="7620">
            <a:solidFill>
              <a:srgbClr val="FFFFFF"/>
            </a:solidFill>
            <a:prstDash val="solid"/>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005489"/>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Mục Tiêu Bài Học</a:t>
            </a:r>
            <a:endParaRPr lang="en-US" sz="4450" dirty="0"/>
          </a:p>
        </p:txBody>
      </p:sp>
      <p:sp>
        <p:nvSpPr>
          <p:cNvPr id="4" name="Shape 1"/>
          <p:cNvSpPr/>
          <p:nvPr/>
        </p:nvSpPr>
        <p:spPr>
          <a:xfrm>
            <a:off x="793790" y="3309580"/>
            <a:ext cx="510302" cy="510302"/>
          </a:xfrm>
          <a:prstGeom prst="roundRect">
            <a:avLst>
              <a:gd name="adj" fmla="val 6667"/>
            </a:avLst>
          </a:prstGeom>
          <a:solidFill>
            <a:srgbClr val="EAE8F3"/>
          </a:solidFill>
          <a:ln/>
        </p:spPr>
      </p:sp>
      <p:pic>
        <p:nvPicPr>
          <p:cNvPr id="5" name="Image 1" descr="preencoded.png"/>
          <p:cNvPicPr>
            <a:picLocks noChangeAspect="1"/>
          </p:cNvPicPr>
          <p:nvPr/>
        </p:nvPicPr>
        <p:blipFill>
          <a:blip r:embed="rId4"/>
          <a:stretch>
            <a:fillRect/>
          </a:stretch>
        </p:blipFill>
        <p:spPr>
          <a:xfrm>
            <a:off x="878860" y="3352086"/>
            <a:ext cx="340162" cy="425291"/>
          </a:xfrm>
          <a:prstGeom prst="rect">
            <a:avLst/>
          </a:prstGeom>
        </p:spPr>
      </p:pic>
      <p:sp>
        <p:nvSpPr>
          <p:cNvPr id="6" name="Text 2"/>
          <p:cNvSpPr/>
          <p:nvPr/>
        </p:nvSpPr>
        <p:spPr>
          <a:xfrm>
            <a:off x="1530906" y="330958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Đọc Hiểu</a:t>
            </a:r>
            <a:endParaRPr lang="en-US" sz="2200" dirty="0"/>
          </a:p>
        </p:txBody>
      </p:sp>
      <p:sp>
        <p:nvSpPr>
          <p:cNvPr id="7" name="Text 3"/>
          <p:cNvSpPr/>
          <p:nvPr/>
        </p:nvSpPr>
        <p:spPr>
          <a:xfrm>
            <a:off x="1530906" y="3799999"/>
            <a:ext cx="2927747"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Nắm được nội dung bài đọc về bộ đội Việt Nam giúp đỡ nhân dân Campuchia.</a:t>
            </a:r>
            <a:endParaRPr lang="en-US" sz="1750" dirty="0"/>
          </a:p>
        </p:txBody>
      </p:sp>
      <p:sp>
        <p:nvSpPr>
          <p:cNvPr id="8" name="Shape 4"/>
          <p:cNvSpPr/>
          <p:nvPr/>
        </p:nvSpPr>
        <p:spPr>
          <a:xfrm>
            <a:off x="4685467" y="3309580"/>
            <a:ext cx="510302" cy="510302"/>
          </a:xfrm>
          <a:prstGeom prst="roundRect">
            <a:avLst>
              <a:gd name="adj" fmla="val 6667"/>
            </a:avLst>
          </a:prstGeom>
          <a:solidFill>
            <a:srgbClr val="EAE8F3"/>
          </a:solidFill>
          <a:ln/>
        </p:spPr>
      </p:sp>
      <p:pic>
        <p:nvPicPr>
          <p:cNvPr id="9" name="Image 2" descr="preencoded.png"/>
          <p:cNvPicPr>
            <a:picLocks noChangeAspect="1"/>
          </p:cNvPicPr>
          <p:nvPr/>
        </p:nvPicPr>
        <p:blipFill>
          <a:blip r:embed="rId5"/>
          <a:stretch>
            <a:fillRect/>
          </a:stretch>
        </p:blipFill>
        <p:spPr>
          <a:xfrm>
            <a:off x="4770537" y="3352086"/>
            <a:ext cx="340162" cy="425291"/>
          </a:xfrm>
          <a:prstGeom prst="rect">
            <a:avLst/>
          </a:prstGeom>
        </p:spPr>
      </p:pic>
      <p:sp>
        <p:nvSpPr>
          <p:cNvPr id="10" name="Text 5"/>
          <p:cNvSpPr/>
          <p:nvPr/>
        </p:nvSpPr>
        <p:spPr>
          <a:xfrm>
            <a:off x="5422583" y="330958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Cảm Nhận</a:t>
            </a:r>
            <a:endParaRPr lang="en-US" sz="2200" dirty="0"/>
          </a:p>
        </p:txBody>
      </p:sp>
      <p:sp>
        <p:nvSpPr>
          <p:cNvPr id="11" name="Text 6"/>
          <p:cNvSpPr/>
          <p:nvPr/>
        </p:nvSpPr>
        <p:spPr>
          <a:xfrm>
            <a:off x="5422583" y="3799999"/>
            <a:ext cx="2927747"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Hiểu được tình cảm gắn bó giữa bộ đội Việt Nam và nhân dân Campuchia.</a:t>
            </a:r>
            <a:endParaRPr lang="en-US" sz="1750" dirty="0"/>
          </a:p>
        </p:txBody>
      </p:sp>
      <p:sp>
        <p:nvSpPr>
          <p:cNvPr id="12" name="Shape 7"/>
          <p:cNvSpPr/>
          <p:nvPr/>
        </p:nvSpPr>
        <p:spPr>
          <a:xfrm>
            <a:off x="793790" y="5370671"/>
            <a:ext cx="510302" cy="510302"/>
          </a:xfrm>
          <a:prstGeom prst="roundRect">
            <a:avLst>
              <a:gd name="adj" fmla="val 6667"/>
            </a:avLst>
          </a:prstGeom>
          <a:solidFill>
            <a:srgbClr val="EAE8F3"/>
          </a:solidFill>
          <a:ln/>
        </p:spPr>
      </p:sp>
      <p:pic>
        <p:nvPicPr>
          <p:cNvPr id="13" name="Image 3" descr="preencoded.png"/>
          <p:cNvPicPr>
            <a:picLocks noChangeAspect="1"/>
          </p:cNvPicPr>
          <p:nvPr/>
        </p:nvPicPr>
        <p:blipFill>
          <a:blip r:embed="rId6"/>
          <a:stretch>
            <a:fillRect/>
          </a:stretch>
        </p:blipFill>
        <p:spPr>
          <a:xfrm>
            <a:off x="878860" y="5413177"/>
            <a:ext cx="340162" cy="425291"/>
          </a:xfrm>
          <a:prstGeom prst="rect">
            <a:avLst/>
          </a:prstGeom>
        </p:spPr>
      </p:pic>
      <p:sp>
        <p:nvSpPr>
          <p:cNvPr id="14" name="Text 8"/>
          <p:cNvSpPr/>
          <p:nvPr/>
        </p:nvSpPr>
        <p:spPr>
          <a:xfrm>
            <a:off x="1530906" y="537067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Vận Dụng</a:t>
            </a:r>
            <a:endParaRPr lang="en-US" sz="2200" dirty="0"/>
          </a:p>
        </p:txBody>
      </p:sp>
      <p:sp>
        <p:nvSpPr>
          <p:cNvPr id="15" name="Text 9"/>
          <p:cNvSpPr/>
          <p:nvPr/>
        </p:nvSpPr>
        <p:spPr>
          <a:xfrm>
            <a:off x="1530906" y="5861090"/>
            <a:ext cx="6819305"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Tìm đọc thêm các câu chuyện về bộ đội Việt Nam.</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598902"/>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Khởi Động Bài Học</a:t>
            </a:r>
            <a:endParaRPr lang="en-US" sz="4450" dirty="0"/>
          </a:p>
        </p:txBody>
      </p:sp>
      <p:sp>
        <p:nvSpPr>
          <p:cNvPr id="4" name="Shape 1"/>
          <p:cNvSpPr/>
          <p:nvPr/>
        </p:nvSpPr>
        <p:spPr>
          <a:xfrm>
            <a:off x="793790" y="5328285"/>
            <a:ext cx="4120753" cy="226814"/>
          </a:xfrm>
          <a:prstGeom prst="roundRect">
            <a:avLst>
              <a:gd name="adj" fmla="val 15001"/>
            </a:avLst>
          </a:prstGeom>
          <a:solidFill>
            <a:srgbClr val="EAE8F3"/>
          </a:solidFill>
          <a:ln/>
        </p:spPr>
      </p:sp>
      <p:sp>
        <p:nvSpPr>
          <p:cNvPr id="5" name="Text 2"/>
          <p:cNvSpPr/>
          <p:nvPr/>
        </p:nvSpPr>
        <p:spPr>
          <a:xfrm>
            <a:off x="793790" y="5895261"/>
            <a:ext cx="4120753" cy="708660"/>
          </a:xfrm>
          <a:prstGeom prst="rect">
            <a:avLst/>
          </a:prstGeom>
          <a:noFill/>
          <a:ln/>
        </p:spPr>
        <p:txBody>
          <a:bodyPr wrap="squar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Trò Chơi "Những Bông Hoa Đẹp"</a:t>
            </a:r>
            <a:endParaRPr lang="en-US" sz="2200" dirty="0"/>
          </a:p>
        </p:txBody>
      </p:sp>
      <p:sp>
        <p:nvSpPr>
          <p:cNvPr id="6" name="Text 3"/>
          <p:cNvSpPr/>
          <p:nvPr/>
        </p:nvSpPr>
        <p:spPr>
          <a:xfrm>
            <a:off x="793790" y="6740009"/>
            <a:ext cx="4120753" cy="725805"/>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Giáo viên chuẩn bị 3 bông hoa, ẩn bên trong là 3 khổ thơ và 1 câu hỏi.</a:t>
            </a:r>
            <a:endParaRPr lang="en-US" sz="1750" dirty="0"/>
          </a:p>
        </p:txBody>
      </p:sp>
      <p:sp>
        <p:nvSpPr>
          <p:cNvPr id="7" name="Shape 4"/>
          <p:cNvSpPr/>
          <p:nvPr/>
        </p:nvSpPr>
        <p:spPr>
          <a:xfrm>
            <a:off x="5254704" y="4988004"/>
            <a:ext cx="4120872" cy="226814"/>
          </a:xfrm>
          <a:prstGeom prst="roundRect">
            <a:avLst>
              <a:gd name="adj" fmla="val 15001"/>
            </a:avLst>
          </a:prstGeom>
          <a:solidFill>
            <a:srgbClr val="EAE8F3"/>
          </a:solidFill>
          <a:ln/>
        </p:spPr>
      </p:sp>
      <p:sp>
        <p:nvSpPr>
          <p:cNvPr id="8" name="Text 5"/>
          <p:cNvSpPr/>
          <p:nvPr/>
        </p:nvSpPr>
        <p:spPr>
          <a:xfrm>
            <a:off x="5254704" y="555498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Tham Gia</a:t>
            </a:r>
            <a:endParaRPr lang="en-US" sz="2200" dirty="0"/>
          </a:p>
        </p:txBody>
      </p:sp>
      <p:sp>
        <p:nvSpPr>
          <p:cNvPr id="9" name="Text 6"/>
          <p:cNvSpPr/>
          <p:nvPr/>
        </p:nvSpPr>
        <p:spPr>
          <a:xfrm>
            <a:off x="5254704" y="6045398"/>
            <a:ext cx="4120872"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Học sinh xung phong bốc bông hoa, đọc diễn cảm khổ thơ và trả lời câu hỏi.</a:t>
            </a:r>
            <a:endParaRPr lang="en-US" sz="1750" dirty="0"/>
          </a:p>
        </p:txBody>
      </p:sp>
      <p:sp>
        <p:nvSpPr>
          <p:cNvPr id="10" name="Shape 7"/>
          <p:cNvSpPr/>
          <p:nvPr/>
        </p:nvSpPr>
        <p:spPr>
          <a:xfrm>
            <a:off x="9715738" y="4647843"/>
            <a:ext cx="4120872" cy="226814"/>
          </a:xfrm>
          <a:prstGeom prst="roundRect">
            <a:avLst>
              <a:gd name="adj" fmla="val 15001"/>
            </a:avLst>
          </a:prstGeom>
          <a:solidFill>
            <a:srgbClr val="EAE8F3"/>
          </a:solidFill>
          <a:ln/>
        </p:spPr>
      </p:sp>
      <p:sp>
        <p:nvSpPr>
          <p:cNvPr id="11" name="Text 8"/>
          <p:cNvSpPr/>
          <p:nvPr/>
        </p:nvSpPr>
        <p:spPr>
          <a:xfrm>
            <a:off x="9715738" y="521481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Dẫn Dắt</a:t>
            </a:r>
            <a:endParaRPr lang="en-US" sz="2200" dirty="0"/>
          </a:p>
        </p:txBody>
      </p:sp>
      <p:sp>
        <p:nvSpPr>
          <p:cNvPr id="12" name="Text 9"/>
          <p:cNvSpPr/>
          <p:nvPr/>
        </p:nvSpPr>
        <p:spPr>
          <a:xfrm>
            <a:off x="9715738" y="5705237"/>
            <a:ext cx="4120872" cy="725805"/>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Giáo viên nhận xét và dẫn dắt vào bài học mới.</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62714" y="772478"/>
            <a:ext cx="5448657" cy="681038"/>
          </a:xfrm>
          <a:prstGeom prst="rect">
            <a:avLst/>
          </a:prstGeom>
          <a:noFill/>
          <a:ln/>
        </p:spPr>
        <p:txBody>
          <a:bodyPr wrap="none" lIns="0" tIns="0" rIns="0" bIns="0" rtlCol="0" anchor="t"/>
          <a:lstStyle/>
          <a:p>
            <a:pPr marL="0" indent="0" algn="l">
              <a:lnSpc>
                <a:spcPts val="5350"/>
              </a:lnSpc>
              <a:buNone/>
            </a:pPr>
            <a:r>
              <a:rPr lang="en-US" sz="4250" dirty="0">
                <a:solidFill>
                  <a:srgbClr val="403CCF"/>
                </a:solidFill>
                <a:latin typeface="Libre Baskerville" pitchFamily="34" charset="0"/>
                <a:ea typeface="Libre Baskerville" pitchFamily="34" charset="-122"/>
                <a:cs typeface="Libre Baskerville" pitchFamily="34" charset="-120"/>
              </a:rPr>
              <a:t>Đọc Đúng</a:t>
            </a:r>
            <a:endParaRPr lang="en-US" sz="4250" dirty="0"/>
          </a:p>
        </p:txBody>
      </p:sp>
      <p:sp>
        <p:nvSpPr>
          <p:cNvPr id="4" name="Shape 1"/>
          <p:cNvSpPr/>
          <p:nvPr/>
        </p:nvSpPr>
        <p:spPr>
          <a:xfrm>
            <a:off x="1007864" y="1780342"/>
            <a:ext cx="30480" cy="5676662"/>
          </a:xfrm>
          <a:prstGeom prst="roundRect">
            <a:avLst>
              <a:gd name="adj" fmla="val 107258"/>
            </a:avLst>
          </a:prstGeom>
          <a:solidFill>
            <a:srgbClr val="D0CED9"/>
          </a:solidFill>
          <a:ln/>
        </p:spPr>
      </p:sp>
      <p:sp>
        <p:nvSpPr>
          <p:cNvPr id="5" name="Shape 2"/>
          <p:cNvSpPr/>
          <p:nvPr/>
        </p:nvSpPr>
        <p:spPr>
          <a:xfrm>
            <a:off x="1222534" y="2255401"/>
            <a:ext cx="653772" cy="30480"/>
          </a:xfrm>
          <a:prstGeom prst="roundRect">
            <a:avLst>
              <a:gd name="adj" fmla="val 107258"/>
            </a:avLst>
          </a:prstGeom>
          <a:solidFill>
            <a:srgbClr val="D0CED9"/>
          </a:solidFill>
          <a:ln/>
        </p:spPr>
      </p:sp>
      <p:sp>
        <p:nvSpPr>
          <p:cNvPr id="6" name="Shape 3"/>
          <p:cNvSpPr/>
          <p:nvPr/>
        </p:nvSpPr>
        <p:spPr>
          <a:xfrm>
            <a:off x="762714" y="2025491"/>
            <a:ext cx="490299" cy="490299"/>
          </a:xfrm>
          <a:prstGeom prst="roundRect">
            <a:avLst>
              <a:gd name="adj" fmla="val 6668"/>
            </a:avLst>
          </a:prstGeom>
          <a:solidFill>
            <a:srgbClr val="EAE8F3"/>
          </a:solidFill>
          <a:ln/>
        </p:spPr>
      </p:sp>
      <p:pic>
        <p:nvPicPr>
          <p:cNvPr id="7" name="Image 1" descr="preencoded.png"/>
          <p:cNvPicPr>
            <a:picLocks noChangeAspect="1"/>
          </p:cNvPicPr>
          <p:nvPr/>
        </p:nvPicPr>
        <p:blipFill>
          <a:blip r:embed="rId4"/>
          <a:stretch>
            <a:fillRect/>
          </a:stretch>
        </p:blipFill>
        <p:spPr>
          <a:xfrm>
            <a:off x="844451" y="2066330"/>
            <a:ext cx="326827" cy="408623"/>
          </a:xfrm>
          <a:prstGeom prst="rect">
            <a:avLst/>
          </a:prstGeom>
        </p:spPr>
      </p:pic>
      <p:sp>
        <p:nvSpPr>
          <p:cNvPr id="8" name="Text 4"/>
          <p:cNvSpPr/>
          <p:nvPr/>
        </p:nvSpPr>
        <p:spPr>
          <a:xfrm>
            <a:off x="2097643" y="1998226"/>
            <a:ext cx="2725460" cy="340519"/>
          </a:xfrm>
          <a:prstGeom prst="rect">
            <a:avLst/>
          </a:prstGeom>
          <a:noFill/>
          <a:ln/>
        </p:spPr>
        <p:txBody>
          <a:bodyPr wrap="none" lIns="0" tIns="0" rIns="0" bIns="0" rtlCol="0" anchor="t"/>
          <a:lstStyle/>
          <a:p>
            <a:pPr marL="0" indent="0" algn="l">
              <a:lnSpc>
                <a:spcPts val="2650"/>
              </a:lnSpc>
              <a:buNone/>
            </a:pPr>
            <a:r>
              <a:rPr lang="en-US" sz="2100" dirty="0">
                <a:solidFill>
                  <a:srgbClr val="49495A"/>
                </a:solidFill>
                <a:latin typeface="Libre Baskerville" pitchFamily="34" charset="0"/>
                <a:ea typeface="Libre Baskerville" pitchFamily="34" charset="-122"/>
                <a:cs typeface="Libre Baskerville" pitchFamily="34" charset="-120"/>
              </a:rPr>
              <a:t>Giáo Viên Đọc Mẫu</a:t>
            </a:r>
            <a:endParaRPr lang="en-US" sz="2100" dirty="0"/>
          </a:p>
        </p:txBody>
      </p:sp>
      <p:sp>
        <p:nvSpPr>
          <p:cNvPr id="9" name="Text 5"/>
          <p:cNvSpPr/>
          <p:nvPr/>
        </p:nvSpPr>
        <p:spPr>
          <a:xfrm>
            <a:off x="2097643" y="2469475"/>
            <a:ext cx="6283643" cy="348734"/>
          </a:xfrm>
          <a:prstGeom prst="rect">
            <a:avLst/>
          </a:prstGeom>
          <a:noFill/>
          <a:ln/>
        </p:spPr>
        <p:txBody>
          <a:bodyPr wrap="none" lIns="0" tIns="0" rIns="0" bIns="0" rtlCol="0" anchor="t"/>
          <a:lstStyle/>
          <a:p>
            <a:pPr marL="0" indent="0" algn="l">
              <a:lnSpc>
                <a:spcPts val="2700"/>
              </a:lnSpc>
              <a:buNone/>
            </a:pPr>
            <a:r>
              <a:rPr lang="en-US" sz="1700" dirty="0">
                <a:solidFill>
                  <a:srgbClr val="49495A"/>
                </a:solidFill>
                <a:latin typeface="Open Sans" pitchFamily="34" charset="0"/>
                <a:ea typeface="Open Sans" pitchFamily="34" charset="-122"/>
                <a:cs typeface="Open Sans" pitchFamily="34" charset="-120"/>
              </a:rPr>
              <a:t>Đọc diễn cảm cả bài, nhấn giọng ở từ ngữ giàu sức gợi tả.</a:t>
            </a:r>
            <a:endParaRPr lang="en-US" sz="1700" dirty="0"/>
          </a:p>
        </p:txBody>
      </p:sp>
      <p:sp>
        <p:nvSpPr>
          <p:cNvPr id="10" name="Shape 6"/>
          <p:cNvSpPr/>
          <p:nvPr/>
        </p:nvSpPr>
        <p:spPr>
          <a:xfrm>
            <a:off x="1222534" y="3729038"/>
            <a:ext cx="653772" cy="30480"/>
          </a:xfrm>
          <a:prstGeom prst="roundRect">
            <a:avLst>
              <a:gd name="adj" fmla="val 107258"/>
            </a:avLst>
          </a:prstGeom>
          <a:solidFill>
            <a:srgbClr val="D0CED9"/>
          </a:solidFill>
          <a:ln/>
        </p:spPr>
      </p:sp>
      <p:sp>
        <p:nvSpPr>
          <p:cNvPr id="11" name="Shape 7"/>
          <p:cNvSpPr/>
          <p:nvPr/>
        </p:nvSpPr>
        <p:spPr>
          <a:xfrm>
            <a:off x="762714" y="3499128"/>
            <a:ext cx="490299" cy="490299"/>
          </a:xfrm>
          <a:prstGeom prst="roundRect">
            <a:avLst>
              <a:gd name="adj" fmla="val 6668"/>
            </a:avLst>
          </a:prstGeom>
          <a:solidFill>
            <a:srgbClr val="EAE8F3"/>
          </a:solidFill>
          <a:ln/>
        </p:spPr>
      </p:sp>
      <p:pic>
        <p:nvPicPr>
          <p:cNvPr id="12" name="Image 2" descr="preencoded.png"/>
          <p:cNvPicPr>
            <a:picLocks noChangeAspect="1"/>
          </p:cNvPicPr>
          <p:nvPr/>
        </p:nvPicPr>
        <p:blipFill>
          <a:blip r:embed="rId5"/>
          <a:stretch>
            <a:fillRect/>
          </a:stretch>
        </p:blipFill>
        <p:spPr>
          <a:xfrm>
            <a:off x="844451" y="3539966"/>
            <a:ext cx="326827" cy="408623"/>
          </a:xfrm>
          <a:prstGeom prst="rect">
            <a:avLst/>
          </a:prstGeom>
        </p:spPr>
      </p:pic>
      <p:sp>
        <p:nvSpPr>
          <p:cNvPr id="13" name="Text 8"/>
          <p:cNvSpPr/>
          <p:nvPr/>
        </p:nvSpPr>
        <p:spPr>
          <a:xfrm>
            <a:off x="2097643" y="3471863"/>
            <a:ext cx="2724269" cy="340519"/>
          </a:xfrm>
          <a:prstGeom prst="rect">
            <a:avLst/>
          </a:prstGeom>
          <a:noFill/>
          <a:ln/>
        </p:spPr>
        <p:txBody>
          <a:bodyPr wrap="none" lIns="0" tIns="0" rIns="0" bIns="0" rtlCol="0" anchor="t"/>
          <a:lstStyle/>
          <a:p>
            <a:pPr marL="0" indent="0" algn="l">
              <a:lnSpc>
                <a:spcPts val="2650"/>
              </a:lnSpc>
              <a:buNone/>
            </a:pPr>
            <a:r>
              <a:rPr lang="en-US" sz="2100" dirty="0">
                <a:solidFill>
                  <a:srgbClr val="49495A"/>
                </a:solidFill>
                <a:latin typeface="Libre Baskerville" pitchFamily="34" charset="0"/>
                <a:ea typeface="Libre Baskerville" pitchFamily="34" charset="-122"/>
                <a:cs typeface="Libre Baskerville" pitchFamily="34" charset="-120"/>
              </a:rPr>
              <a:t>Hướng Dẫn Đọc</a:t>
            </a:r>
            <a:endParaRPr lang="en-US" sz="2100" dirty="0"/>
          </a:p>
        </p:txBody>
      </p:sp>
      <p:sp>
        <p:nvSpPr>
          <p:cNvPr id="14" name="Text 9"/>
          <p:cNvSpPr/>
          <p:nvPr/>
        </p:nvSpPr>
        <p:spPr>
          <a:xfrm>
            <a:off x="2097643" y="3943112"/>
            <a:ext cx="6283643" cy="348734"/>
          </a:xfrm>
          <a:prstGeom prst="rect">
            <a:avLst/>
          </a:prstGeom>
          <a:noFill/>
          <a:ln/>
        </p:spPr>
        <p:txBody>
          <a:bodyPr wrap="none" lIns="0" tIns="0" rIns="0" bIns="0" rtlCol="0" anchor="t"/>
          <a:lstStyle/>
          <a:p>
            <a:pPr marL="0" indent="0" algn="l">
              <a:lnSpc>
                <a:spcPts val="2700"/>
              </a:lnSpc>
              <a:buNone/>
            </a:pPr>
            <a:r>
              <a:rPr lang="en-US" sz="1700" dirty="0">
                <a:solidFill>
                  <a:srgbClr val="49495A"/>
                </a:solidFill>
                <a:latin typeface="Open Sans" pitchFamily="34" charset="0"/>
                <a:ea typeface="Open Sans" pitchFamily="34" charset="-122"/>
                <a:cs typeface="Open Sans" pitchFamily="34" charset="-120"/>
              </a:rPr>
              <a:t>Đọc trôi chảy, ngắt nghỉ câu đúng, giọng xúc động, tha thiết.</a:t>
            </a:r>
            <a:endParaRPr lang="en-US" sz="1700" dirty="0"/>
          </a:p>
        </p:txBody>
      </p:sp>
      <p:sp>
        <p:nvSpPr>
          <p:cNvPr id="15" name="Shape 10"/>
          <p:cNvSpPr/>
          <p:nvPr/>
        </p:nvSpPr>
        <p:spPr>
          <a:xfrm>
            <a:off x="1222534" y="5202674"/>
            <a:ext cx="653772" cy="30480"/>
          </a:xfrm>
          <a:prstGeom prst="roundRect">
            <a:avLst>
              <a:gd name="adj" fmla="val 107258"/>
            </a:avLst>
          </a:prstGeom>
          <a:solidFill>
            <a:srgbClr val="D0CED9"/>
          </a:solidFill>
          <a:ln/>
        </p:spPr>
      </p:sp>
      <p:sp>
        <p:nvSpPr>
          <p:cNvPr id="16" name="Shape 11"/>
          <p:cNvSpPr/>
          <p:nvPr/>
        </p:nvSpPr>
        <p:spPr>
          <a:xfrm>
            <a:off x="762714" y="4972764"/>
            <a:ext cx="490299" cy="490299"/>
          </a:xfrm>
          <a:prstGeom prst="roundRect">
            <a:avLst>
              <a:gd name="adj" fmla="val 6668"/>
            </a:avLst>
          </a:prstGeom>
          <a:solidFill>
            <a:srgbClr val="EAE8F3"/>
          </a:solidFill>
          <a:ln/>
        </p:spPr>
      </p:sp>
      <p:pic>
        <p:nvPicPr>
          <p:cNvPr id="17" name="Image 3" descr="preencoded.png"/>
          <p:cNvPicPr>
            <a:picLocks noChangeAspect="1"/>
          </p:cNvPicPr>
          <p:nvPr/>
        </p:nvPicPr>
        <p:blipFill>
          <a:blip r:embed="rId6"/>
          <a:stretch>
            <a:fillRect/>
          </a:stretch>
        </p:blipFill>
        <p:spPr>
          <a:xfrm>
            <a:off x="844451" y="5013603"/>
            <a:ext cx="326827" cy="408623"/>
          </a:xfrm>
          <a:prstGeom prst="rect">
            <a:avLst/>
          </a:prstGeom>
        </p:spPr>
      </p:pic>
      <p:sp>
        <p:nvSpPr>
          <p:cNvPr id="18" name="Text 12"/>
          <p:cNvSpPr/>
          <p:nvPr/>
        </p:nvSpPr>
        <p:spPr>
          <a:xfrm>
            <a:off x="2097643" y="4945499"/>
            <a:ext cx="2906911" cy="340519"/>
          </a:xfrm>
          <a:prstGeom prst="rect">
            <a:avLst/>
          </a:prstGeom>
          <a:noFill/>
          <a:ln/>
        </p:spPr>
        <p:txBody>
          <a:bodyPr wrap="none" lIns="0" tIns="0" rIns="0" bIns="0" rtlCol="0" anchor="t"/>
          <a:lstStyle/>
          <a:p>
            <a:pPr marL="0" indent="0" algn="l">
              <a:lnSpc>
                <a:spcPts val="2650"/>
              </a:lnSpc>
              <a:buNone/>
            </a:pPr>
            <a:r>
              <a:rPr lang="en-US" sz="2100" dirty="0">
                <a:solidFill>
                  <a:srgbClr val="49495A"/>
                </a:solidFill>
                <a:latin typeface="Libre Baskerville" pitchFamily="34" charset="0"/>
                <a:ea typeface="Libre Baskerville" pitchFamily="34" charset="-122"/>
                <a:cs typeface="Libre Baskerville" pitchFamily="34" charset="-120"/>
              </a:rPr>
              <a:t>Học Sinh Luyện Đọc</a:t>
            </a:r>
            <a:endParaRPr lang="en-US" sz="2100" dirty="0"/>
          </a:p>
        </p:txBody>
      </p:sp>
      <p:sp>
        <p:nvSpPr>
          <p:cNvPr id="19" name="Text 13"/>
          <p:cNvSpPr/>
          <p:nvPr/>
        </p:nvSpPr>
        <p:spPr>
          <a:xfrm>
            <a:off x="2097643" y="5416748"/>
            <a:ext cx="6283643" cy="348734"/>
          </a:xfrm>
          <a:prstGeom prst="rect">
            <a:avLst/>
          </a:prstGeom>
          <a:noFill/>
          <a:ln/>
        </p:spPr>
        <p:txBody>
          <a:bodyPr wrap="none" lIns="0" tIns="0" rIns="0" bIns="0" rtlCol="0" anchor="t"/>
          <a:lstStyle/>
          <a:p>
            <a:pPr marL="0" indent="0" algn="l">
              <a:lnSpc>
                <a:spcPts val="2700"/>
              </a:lnSpc>
              <a:buNone/>
            </a:pPr>
            <a:r>
              <a:rPr lang="en-US" sz="1700" dirty="0">
                <a:solidFill>
                  <a:srgbClr val="49495A"/>
                </a:solidFill>
                <a:latin typeface="Open Sans" pitchFamily="34" charset="0"/>
                <a:ea typeface="Open Sans" pitchFamily="34" charset="-122"/>
                <a:cs typeface="Open Sans" pitchFamily="34" charset="-120"/>
              </a:rPr>
              <a:t>Luyện đọc từ khó: hiếm hoi, xơ xác, gom góp.</a:t>
            </a:r>
            <a:endParaRPr lang="en-US" sz="1700" dirty="0"/>
          </a:p>
        </p:txBody>
      </p:sp>
      <p:sp>
        <p:nvSpPr>
          <p:cNvPr id="20" name="Shape 14"/>
          <p:cNvSpPr/>
          <p:nvPr/>
        </p:nvSpPr>
        <p:spPr>
          <a:xfrm>
            <a:off x="1222534" y="6676311"/>
            <a:ext cx="653772" cy="30480"/>
          </a:xfrm>
          <a:prstGeom prst="roundRect">
            <a:avLst>
              <a:gd name="adj" fmla="val 107258"/>
            </a:avLst>
          </a:prstGeom>
          <a:solidFill>
            <a:srgbClr val="D0CED9"/>
          </a:solidFill>
          <a:ln/>
        </p:spPr>
      </p:sp>
      <p:sp>
        <p:nvSpPr>
          <p:cNvPr id="21" name="Shape 15"/>
          <p:cNvSpPr/>
          <p:nvPr/>
        </p:nvSpPr>
        <p:spPr>
          <a:xfrm>
            <a:off x="762714" y="6446401"/>
            <a:ext cx="490299" cy="490299"/>
          </a:xfrm>
          <a:prstGeom prst="roundRect">
            <a:avLst>
              <a:gd name="adj" fmla="val 6668"/>
            </a:avLst>
          </a:prstGeom>
          <a:solidFill>
            <a:srgbClr val="EAE8F3"/>
          </a:solidFill>
          <a:ln/>
        </p:spPr>
      </p:sp>
      <p:pic>
        <p:nvPicPr>
          <p:cNvPr id="22" name="Image 4" descr="preencoded.png"/>
          <p:cNvPicPr>
            <a:picLocks noChangeAspect="1"/>
          </p:cNvPicPr>
          <p:nvPr/>
        </p:nvPicPr>
        <p:blipFill>
          <a:blip r:embed="rId7"/>
          <a:stretch>
            <a:fillRect/>
          </a:stretch>
        </p:blipFill>
        <p:spPr>
          <a:xfrm>
            <a:off x="844451" y="6487239"/>
            <a:ext cx="326827" cy="408623"/>
          </a:xfrm>
          <a:prstGeom prst="rect">
            <a:avLst/>
          </a:prstGeom>
        </p:spPr>
      </p:pic>
      <p:sp>
        <p:nvSpPr>
          <p:cNvPr id="23" name="Text 16"/>
          <p:cNvSpPr/>
          <p:nvPr/>
        </p:nvSpPr>
        <p:spPr>
          <a:xfrm>
            <a:off x="2097643" y="6419136"/>
            <a:ext cx="2724269" cy="340519"/>
          </a:xfrm>
          <a:prstGeom prst="rect">
            <a:avLst/>
          </a:prstGeom>
          <a:noFill/>
          <a:ln/>
        </p:spPr>
        <p:txBody>
          <a:bodyPr wrap="none" lIns="0" tIns="0" rIns="0" bIns="0" rtlCol="0" anchor="t"/>
          <a:lstStyle/>
          <a:p>
            <a:pPr marL="0" indent="0" algn="l">
              <a:lnSpc>
                <a:spcPts val="2650"/>
              </a:lnSpc>
              <a:buNone/>
            </a:pPr>
            <a:r>
              <a:rPr lang="en-US" sz="2100" dirty="0">
                <a:solidFill>
                  <a:srgbClr val="49495A"/>
                </a:solidFill>
                <a:latin typeface="Libre Baskerville" pitchFamily="34" charset="0"/>
                <a:ea typeface="Libre Baskerville" pitchFamily="34" charset="-122"/>
                <a:cs typeface="Libre Baskerville" pitchFamily="34" charset="-120"/>
              </a:rPr>
              <a:t>Đọc Toàn Bài</a:t>
            </a:r>
            <a:endParaRPr lang="en-US" sz="2100" dirty="0"/>
          </a:p>
        </p:txBody>
      </p:sp>
      <p:sp>
        <p:nvSpPr>
          <p:cNvPr id="24" name="Text 17"/>
          <p:cNvSpPr/>
          <p:nvPr/>
        </p:nvSpPr>
        <p:spPr>
          <a:xfrm>
            <a:off x="2097643" y="6890385"/>
            <a:ext cx="6283643" cy="348734"/>
          </a:xfrm>
          <a:prstGeom prst="rect">
            <a:avLst/>
          </a:prstGeom>
          <a:noFill/>
          <a:ln/>
        </p:spPr>
        <p:txBody>
          <a:bodyPr wrap="none" lIns="0" tIns="0" rIns="0" bIns="0" rtlCol="0" anchor="t"/>
          <a:lstStyle/>
          <a:p>
            <a:pPr marL="0" indent="0" algn="l">
              <a:lnSpc>
                <a:spcPts val="2700"/>
              </a:lnSpc>
              <a:buNone/>
            </a:pPr>
            <a:r>
              <a:rPr lang="en-US" sz="1700" dirty="0">
                <a:solidFill>
                  <a:srgbClr val="49495A"/>
                </a:solidFill>
                <a:latin typeface="Open Sans" pitchFamily="34" charset="0"/>
                <a:ea typeface="Open Sans" pitchFamily="34" charset="-122"/>
                <a:cs typeface="Open Sans" pitchFamily="34" charset="-120"/>
              </a:rPr>
              <a:t>Học sinh đọc toàn bộ bài tập đọc.</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945118"/>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Tìm Hiểu Bài</a:t>
            </a:r>
            <a:endParaRPr lang="en-US" sz="4450" dirty="0"/>
          </a:p>
        </p:txBody>
      </p:sp>
      <p:sp>
        <p:nvSpPr>
          <p:cNvPr id="4" name="Shape 1"/>
          <p:cNvSpPr/>
          <p:nvPr/>
        </p:nvSpPr>
        <p:spPr>
          <a:xfrm>
            <a:off x="6280190" y="1994059"/>
            <a:ext cx="3664863" cy="3257550"/>
          </a:xfrm>
          <a:prstGeom prst="roundRect">
            <a:avLst>
              <a:gd name="adj" fmla="val 1044"/>
            </a:avLst>
          </a:prstGeom>
          <a:solidFill>
            <a:srgbClr val="EAE8F3"/>
          </a:solidFill>
          <a:ln/>
        </p:spPr>
      </p:sp>
      <p:sp>
        <p:nvSpPr>
          <p:cNvPr id="5" name="Text 2"/>
          <p:cNvSpPr/>
          <p:nvPr/>
        </p:nvSpPr>
        <p:spPr>
          <a:xfrm>
            <a:off x="6507004" y="222087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Chú Giải</a:t>
            </a:r>
            <a:endParaRPr lang="en-US" sz="2200" dirty="0"/>
          </a:p>
        </p:txBody>
      </p:sp>
      <p:sp>
        <p:nvSpPr>
          <p:cNvPr id="6" name="Text 3"/>
          <p:cNvSpPr/>
          <p:nvPr/>
        </p:nvSpPr>
        <p:spPr>
          <a:xfrm>
            <a:off x="6507004" y="2711291"/>
            <a:ext cx="3211235"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Hai Trí: Đại tá Huỳnh Trí, Anh hùng Lực lượng vũ trang nhân dân.</a:t>
            </a:r>
            <a:endParaRPr lang="en-US" sz="1750" dirty="0"/>
          </a:p>
        </p:txBody>
      </p:sp>
      <p:sp>
        <p:nvSpPr>
          <p:cNvPr id="7" name="Text 4"/>
          <p:cNvSpPr/>
          <p:nvPr/>
        </p:nvSpPr>
        <p:spPr>
          <a:xfrm>
            <a:off x="6507004" y="3936087"/>
            <a:ext cx="3211235"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Chế độ diệt chủng Pôn Pốt: chế độ đã giết hại hàng triệu người Campuchia.</a:t>
            </a:r>
            <a:endParaRPr lang="en-US" sz="1750" dirty="0"/>
          </a:p>
        </p:txBody>
      </p:sp>
      <p:sp>
        <p:nvSpPr>
          <p:cNvPr id="8" name="Shape 5"/>
          <p:cNvSpPr/>
          <p:nvPr/>
        </p:nvSpPr>
        <p:spPr>
          <a:xfrm>
            <a:off x="10171867" y="1994059"/>
            <a:ext cx="3664863" cy="3257550"/>
          </a:xfrm>
          <a:prstGeom prst="roundRect">
            <a:avLst>
              <a:gd name="adj" fmla="val 1044"/>
            </a:avLst>
          </a:prstGeom>
          <a:solidFill>
            <a:srgbClr val="EAE8F3"/>
          </a:solidFill>
          <a:ln/>
        </p:spPr>
      </p:sp>
      <p:sp>
        <p:nvSpPr>
          <p:cNvPr id="9" name="Text 6"/>
          <p:cNvSpPr/>
          <p:nvPr/>
        </p:nvSpPr>
        <p:spPr>
          <a:xfrm>
            <a:off x="10398681" y="222087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Từ Ngữ</a:t>
            </a:r>
            <a:endParaRPr lang="en-US" sz="2200" dirty="0"/>
          </a:p>
        </p:txBody>
      </p:sp>
      <p:sp>
        <p:nvSpPr>
          <p:cNvPr id="10" name="Text 7"/>
          <p:cNvSpPr/>
          <p:nvPr/>
        </p:nvSpPr>
        <p:spPr>
          <a:xfrm>
            <a:off x="10398681" y="2711291"/>
            <a:ext cx="3211235" cy="725805"/>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Tiêu điều: quang cảnh xác xơ, hoang vắng.</a:t>
            </a:r>
            <a:endParaRPr lang="en-US" sz="1750" dirty="0"/>
          </a:p>
        </p:txBody>
      </p:sp>
      <p:sp>
        <p:nvSpPr>
          <p:cNvPr id="11" name="Text 8"/>
          <p:cNvSpPr/>
          <p:nvPr/>
        </p:nvSpPr>
        <p:spPr>
          <a:xfrm>
            <a:off x="10398681" y="3573185"/>
            <a:ext cx="3211235"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Đìu hiu: vắng vẻ, buồn bã.</a:t>
            </a:r>
            <a:endParaRPr lang="en-US" sz="1750" dirty="0"/>
          </a:p>
        </p:txBody>
      </p:sp>
      <p:sp>
        <p:nvSpPr>
          <p:cNvPr id="12" name="Shape 9"/>
          <p:cNvSpPr/>
          <p:nvPr/>
        </p:nvSpPr>
        <p:spPr>
          <a:xfrm>
            <a:off x="6280190" y="5478423"/>
            <a:ext cx="7556421" cy="1805940"/>
          </a:xfrm>
          <a:prstGeom prst="roundRect">
            <a:avLst>
              <a:gd name="adj" fmla="val 1884"/>
            </a:avLst>
          </a:prstGeom>
          <a:solidFill>
            <a:srgbClr val="EAE8F3"/>
          </a:solidFill>
          <a:ln/>
        </p:spPr>
      </p:sp>
      <p:sp>
        <p:nvSpPr>
          <p:cNvPr id="13" name="Text 10"/>
          <p:cNvSpPr/>
          <p:nvPr/>
        </p:nvSpPr>
        <p:spPr>
          <a:xfrm>
            <a:off x="6507004" y="570523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Kỹ Thuật Dạy Học</a:t>
            </a:r>
            <a:endParaRPr lang="en-US" sz="2200" dirty="0"/>
          </a:p>
        </p:txBody>
      </p:sp>
      <p:sp>
        <p:nvSpPr>
          <p:cNvPr id="14" name="Text 11"/>
          <p:cNvSpPr/>
          <p:nvPr/>
        </p:nvSpPr>
        <p:spPr>
          <a:xfrm>
            <a:off x="6507004" y="6195655"/>
            <a:ext cx="7102793"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Sử dụng kỹ thuật mảnh ghép cho câu hỏi 1, 2, 3, 4.</a:t>
            </a:r>
            <a:endParaRPr lang="en-US" sz="1750" dirty="0"/>
          </a:p>
        </p:txBody>
      </p:sp>
      <p:sp>
        <p:nvSpPr>
          <p:cNvPr id="15" name="Text 12"/>
          <p:cNvSpPr/>
          <p:nvPr/>
        </p:nvSpPr>
        <p:spPr>
          <a:xfrm>
            <a:off x="6507004" y="6694646"/>
            <a:ext cx="7102793"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Học sinh thảo luận theo nhóm 4.</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650081"/>
            <a:ext cx="5707142"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Câu Hỏi Thảo Luận</a:t>
            </a:r>
            <a:endParaRPr lang="en-US" sz="4450" dirty="0"/>
          </a:p>
        </p:txBody>
      </p:sp>
      <p:pic>
        <p:nvPicPr>
          <p:cNvPr id="3" name="Image 0" descr="preencoded.png"/>
          <p:cNvPicPr>
            <a:picLocks noChangeAspect="1"/>
          </p:cNvPicPr>
          <p:nvPr/>
        </p:nvPicPr>
        <p:blipFill>
          <a:blip r:embed="rId3"/>
          <a:stretch>
            <a:fillRect/>
          </a:stretch>
        </p:blipFill>
        <p:spPr>
          <a:xfrm>
            <a:off x="3402330" y="3666649"/>
            <a:ext cx="7825621" cy="7825621"/>
          </a:xfrm>
          <a:prstGeom prst="rect">
            <a:avLst/>
          </a:prstGeom>
        </p:spPr>
      </p:pic>
      <p:pic>
        <p:nvPicPr>
          <p:cNvPr id="4" name="Image 1" descr="preencoded.png"/>
          <p:cNvPicPr>
            <a:picLocks noChangeAspect="1"/>
          </p:cNvPicPr>
          <p:nvPr/>
        </p:nvPicPr>
        <p:blipFill>
          <a:blip r:embed="rId4"/>
          <a:stretch>
            <a:fillRect/>
          </a:stretch>
        </p:blipFill>
        <p:spPr>
          <a:xfrm>
            <a:off x="4412456" y="6217087"/>
            <a:ext cx="382667" cy="478393"/>
          </a:xfrm>
          <a:prstGeom prst="rect">
            <a:avLst/>
          </a:prstGeom>
        </p:spPr>
      </p:pic>
      <p:pic>
        <p:nvPicPr>
          <p:cNvPr id="5" name="Image 2" descr="preencoded.png"/>
          <p:cNvPicPr>
            <a:picLocks noChangeAspect="1"/>
          </p:cNvPicPr>
          <p:nvPr/>
        </p:nvPicPr>
        <p:blipFill>
          <a:blip r:embed="rId5"/>
          <a:stretch>
            <a:fillRect/>
          </a:stretch>
        </p:blipFill>
        <p:spPr>
          <a:xfrm>
            <a:off x="3402330" y="3666649"/>
            <a:ext cx="7825621" cy="7825621"/>
          </a:xfrm>
          <a:prstGeom prst="rect">
            <a:avLst/>
          </a:prstGeom>
        </p:spPr>
      </p:pic>
      <p:pic>
        <p:nvPicPr>
          <p:cNvPr id="6" name="Image 3" descr="preencoded.png"/>
          <p:cNvPicPr>
            <a:picLocks noChangeAspect="1"/>
          </p:cNvPicPr>
          <p:nvPr/>
        </p:nvPicPr>
        <p:blipFill>
          <a:blip r:embed="rId6"/>
          <a:stretch>
            <a:fillRect/>
          </a:stretch>
        </p:blipFill>
        <p:spPr>
          <a:xfrm>
            <a:off x="6000631" y="4628912"/>
            <a:ext cx="382667" cy="478393"/>
          </a:xfrm>
          <a:prstGeom prst="rect">
            <a:avLst/>
          </a:prstGeom>
        </p:spPr>
      </p:pic>
      <p:pic>
        <p:nvPicPr>
          <p:cNvPr id="7" name="Image 4" descr="preencoded.png"/>
          <p:cNvPicPr>
            <a:picLocks noChangeAspect="1"/>
          </p:cNvPicPr>
          <p:nvPr/>
        </p:nvPicPr>
        <p:blipFill>
          <a:blip r:embed="rId7"/>
          <a:stretch>
            <a:fillRect/>
          </a:stretch>
        </p:blipFill>
        <p:spPr>
          <a:xfrm>
            <a:off x="3402330" y="3666649"/>
            <a:ext cx="7825621" cy="7825621"/>
          </a:xfrm>
          <a:prstGeom prst="rect">
            <a:avLst/>
          </a:prstGeom>
        </p:spPr>
      </p:pic>
      <p:pic>
        <p:nvPicPr>
          <p:cNvPr id="8" name="Image 5" descr="preencoded.png"/>
          <p:cNvPicPr>
            <a:picLocks noChangeAspect="1"/>
          </p:cNvPicPr>
          <p:nvPr/>
        </p:nvPicPr>
        <p:blipFill>
          <a:blip r:embed="rId8"/>
          <a:stretch>
            <a:fillRect/>
          </a:stretch>
        </p:blipFill>
        <p:spPr>
          <a:xfrm>
            <a:off x="8246745" y="4628912"/>
            <a:ext cx="382667" cy="478393"/>
          </a:xfrm>
          <a:prstGeom prst="rect">
            <a:avLst/>
          </a:prstGeom>
        </p:spPr>
      </p:pic>
      <p:pic>
        <p:nvPicPr>
          <p:cNvPr id="9" name="Image 6" descr="preencoded.png"/>
          <p:cNvPicPr>
            <a:picLocks noChangeAspect="1"/>
          </p:cNvPicPr>
          <p:nvPr/>
        </p:nvPicPr>
        <p:blipFill>
          <a:blip r:embed="rId9"/>
          <a:stretch>
            <a:fillRect/>
          </a:stretch>
        </p:blipFill>
        <p:spPr>
          <a:xfrm>
            <a:off x="3402330" y="3666649"/>
            <a:ext cx="7825621" cy="7825621"/>
          </a:xfrm>
          <a:prstGeom prst="rect">
            <a:avLst/>
          </a:prstGeom>
        </p:spPr>
      </p:pic>
      <p:pic>
        <p:nvPicPr>
          <p:cNvPr id="10" name="Image 7" descr="preencoded.png"/>
          <p:cNvPicPr>
            <a:picLocks noChangeAspect="1"/>
          </p:cNvPicPr>
          <p:nvPr/>
        </p:nvPicPr>
        <p:blipFill>
          <a:blip r:embed="rId10"/>
          <a:stretch>
            <a:fillRect/>
          </a:stretch>
        </p:blipFill>
        <p:spPr>
          <a:xfrm>
            <a:off x="9834920" y="6217087"/>
            <a:ext cx="382667" cy="478393"/>
          </a:xfrm>
          <a:prstGeom prst="rect">
            <a:avLst/>
          </a:prstGeom>
        </p:spPr>
      </p:pic>
      <p:sp>
        <p:nvSpPr>
          <p:cNvPr id="11" name="Text 1"/>
          <p:cNvSpPr/>
          <p:nvPr/>
        </p:nvSpPr>
        <p:spPr>
          <a:xfrm>
            <a:off x="878919" y="3083123"/>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03CCF"/>
                </a:solidFill>
                <a:latin typeface="Libre Baskerville" pitchFamily="34" charset="0"/>
                <a:ea typeface="Libre Baskerville" pitchFamily="34" charset="-122"/>
                <a:cs typeface="Libre Baskerville" pitchFamily="34" charset="-120"/>
              </a:rPr>
              <a:t>Câu 1</a:t>
            </a:r>
            <a:endParaRPr lang="en-US" sz="2200" dirty="0"/>
          </a:p>
        </p:txBody>
      </p:sp>
      <p:sp>
        <p:nvSpPr>
          <p:cNvPr id="12" name="Text 2"/>
          <p:cNvSpPr/>
          <p:nvPr/>
        </p:nvSpPr>
        <p:spPr>
          <a:xfrm>
            <a:off x="793790" y="3573542"/>
            <a:ext cx="3005495" cy="1088708"/>
          </a:xfrm>
          <a:prstGeom prst="rect">
            <a:avLst/>
          </a:prstGeom>
          <a:noFill/>
          <a:ln/>
        </p:spPr>
        <p:txBody>
          <a:bodyPr wrap="square" lIns="0" tIns="0" rIns="0" bIns="0" rtlCol="0" anchor="t"/>
          <a:lstStyle/>
          <a:p>
            <a:pPr marL="0" indent="0" algn="ctr">
              <a:lnSpc>
                <a:spcPts val="2850"/>
              </a:lnSpc>
              <a:buNone/>
            </a:pPr>
            <a:r>
              <a:rPr lang="en-US" sz="1750" dirty="0">
                <a:solidFill>
                  <a:srgbClr val="49495A"/>
                </a:solidFill>
                <a:latin typeface="Open Sans" pitchFamily="34" charset="0"/>
                <a:ea typeface="Open Sans" pitchFamily="34" charset="-122"/>
                <a:cs typeface="Open Sans" pitchFamily="34" charset="-120"/>
              </a:rPr>
              <a:t>Đơn vị của ông Hai Trí hành quân sang nước bạn để làm gì?</a:t>
            </a:r>
            <a:endParaRPr lang="en-US" sz="1750" dirty="0"/>
          </a:p>
        </p:txBody>
      </p:sp>
      <p:sp>
        <p:nvSpPr>
          <p:cNvPr id="13" name="Text 3"/>
          <p:cNvSpPr/>
          <p:nvPr/>
        </p:nvSpPr>
        <p:spPr>
          <a:xfrm>
            <a:off x="4224576" y="1812488"/>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03CCF"/>
                </a:solidFill>
                <a:latin typeface="Libre Baskerville" pitchFamily="34" charset="0"/>
                <a:ea typeface="Libre Baskerville" pitchFamily="34" charset="-122"/>
                <a:cs typeface="Libre Baskerville" pitchFamily="34" charset="-120"/>
              </a:rPr>
              <a:t>Câu 2</a:t>
            </a:r>
            <a:endParaRPr lang="en-US" sz="2200" dirty="0"/>
          </a:p>
        </p:txBody>
      </p:sp>
      <p:sp>
        <p:nvSpPr>
          <p:cNvPr id="14" name="Text 4"/>
          <p:cNvSpPr/>
          <p:nvPr/>
        </p:nvSpPr>
        <p:spPr>
          <a:xfrm>
            <a:off x="4139446" y="2302907"/>
            <a:ext cx="3005614" cy="1088708"/>
          </a:xfrm>
          <a:prstGeom prst="rect">
            <a:avLst/>
          </a:prstGeom>
          <a:noFill/>
          <a:ln/>
        </p:spPr>
        <p:txBody>
          <a:bodyPr wrap="square" lIns="0" tIns="0" rIns="0" bIns="0" rtlCol="0" anchor="t"/>
          <a:lstStyle/>
          <a:p>
            <a:pPr marL="0" indent="0" algn="ctr">
              <a:lnSpc>
                <a:spcPts val="2850"/>
              </a:lnSpc>
              <a:buNone/>
            </a:pPr>
            <a:r>
              <a:rPr lang="en-US" sz="1750" dirty="0">
                <a:solidFill>
                  <a:srgbClr val="49495A"/>
                </a:solidFill>
                <a:latin typeface="Open Sans" pitchFamily="34" charset="0"/>
                <a:ea typeface="Open Sans" pitchFamily="34" charset="-122"/>
                <a:cs typeface="Open Sans" pitchFamily="34" charset="-120"/>
              </a:rPr>
              <a:t>Đơn vị chứng kiến cảnh người dân nước bạn sống như thế nào?</a:t>
            </a:r>
            <a:endParaRPr lang="en-US" sz="1750" dirty="0"/>
          </a:p>
        </p:txBody>
      </p:sp>
      <p:sp>
        <p:nvSpPr>
          <p:cNvPr id="15" name="Text 5"/>
          <p:cNvSpPr/>
          <p:nvPr/>
        </p:nvSpPr>
        <p:spPr>
          <a:xfrm>
            <a:off x="7570351" y="1812488"/>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03CCF"/>
                </a:solidFill>
                <a:latin typeface="Libre Baskerville" pitchFamily="34" charset="0"/>
                <a:ea typeface="Libre Baskerville" pitchFamily="34" charset="-122"/>
                <a:cs typeface="Libre Baskerville" pitchFamily="34" charset="-120"/>
              </a:rPr>
              <a:t>Câu 3</a:t>
            </a:r>
            <a:endParaRPr lang="en-US" sz="2200" dirty="0"/>
          </a:p>
        </p:txBody>
      </p:sp>
      <p:sp>
        <p:nvSpPr>
          <p:cNvPr id="16" name="Text 6"/>
          <p:cNvSpPr/>
          <p:nvPr/>
        </p:nvSpPr>
        <p:spPr>
          <a:xfrm>
            <a:off x="7485221" y="2302907"/>
            <a:ext cx="3005614" cy="1088708"/>
          </a:xfrm>
          <a:prstGeom prst="rect">
            <a:avLst/>
          </a:prstGeom>
          <a:noFill/>
          <a:ln/>
        </p:spPr>
        <p:txBody>
          <a:bodyPr wrap="square" lIns="0" tIns="0" rIns="0" bIns="0" rtlCol="0" anchor="t"/>
          <a:lstStyle/>
          <a:p>
            <a:pPr marL="0" indent="0" algn="ctr">
              <a:lnSpc>
                <a:spcPts val="2850"/>
              </a:lnSpc>
              <a:buNone/>
            </a:pPr>
            <a:r>
              <a:rPr lang="en-US" sz="1750" dirty="0">
                <a:solidFill>
                  <a:srgbClr val="49495A"/>
                </a:solidFill>
                <a:latin typeface="Open Sans" pitchFamily="34" charset="0"/>
                <a:ea typeface="Open Sans" pitchFamily="34" charset="-122"/>
                <a:cs typeface="Open Sans" pitchFamily="34" charset="-120"/>
              </a:rPr>
              <a:t>Vì sao bạn nhỏ tưởng tượng mỗi vùng đất có một màu gió riêng?</a:t>
            </a:r>
            <a:endParaRPr lang="en-US" sz="1750" dirty="0"/>
          </a:p>
        </p:txBody>
      </p:sp>
      <p:sp>
        <p:nvSpPr>
          <p:cNvPr id="17" name="Text 7"/>
          <p:cNvSpPr/>
          <p:nvPr/>
        </p:nvSpPr>
        <p:spPr>
          <a:xfrm>
            <a:off x="10916126" y="3083123"/>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03CCF"/>
                </a:solidFill>
                <a:latin typeface="Libre Baskerville" pitchFamily="34" charset="0"/>
                <a:ea typeface="Libre Baskerville" pitchFamily="34" charset="-122"/>
                <a:cs typeface="Libre Baskerville" pitchFamily="34" charset="-120"/>
              </a:rPr>
              <a:t>Câu 4</a:t>
            </a:r>
            <a:endParaRPr lang="en-US" sz="2200" dirty="0"/>
          </a:p>
        </p:txBody>
      </p:sp>
      <p:sp>
        <p:nvSpPr>
          <p:cNvPr id="18" name="Text 8"/>
          <p:cNvSpPr/>
          <p:nvPr/>
        </p:nvSpPr>
        <p:spPr>
          <a:xfrm>
            <a:off x="10830997" y="3573542"/>
            <a:ext cx="3005614" cy="1088708"/>
          </a:xfrm>
          <a:prstGeom prst="rect">
            <a:avLst/>
          </a:prstGeom>
          <a:noFill/>
          <a:ln/>
        </p:spPr>
        <p:txBody>
          <a:bodyPr wrap="square" lIns="0" tIns="0" rIns="0" bIns="0" rtlCol="0" anchor="t"/>
          <a:lstStyle/>
          <a:p>
            <a:pPr marL="0" indent="0" algn="ctr">
              <a:lnSpc>
                <a:spcPts val="2850"/>
              </a:lnSpc>
              <a:buNone/>
            </a:pPr>
            <a:r>
              <a:rPr lang="en-US" sz="1750" dirty="0">
                <a:solidFill>
                  <a:srgbClr val="49495A"/>
                </a:solidFill>
                <a:latin typeface="Open Sans" pitchFamily="34" charset="0"/>
                <a:ea typeface="Open Sans" pitchFamily="34" charset="-122"/>
                <a:cs typeface="Open Sans" pitchFamily="34" charset="-120"/>
              </a:rPr>
              <a:t>Tìm chi tiết cho thấy người dân Campuchia tin tưởng và yêu quý bộ đội Việt Nam?</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328857"/>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Chi Tiết Cảm Động</a:t>
            </a:r>
            <a:endParaRPr lang="en-US" sz="4450" dirty="0"/>
          </a:p>
        </p:txBody>
      </p:sp>
      <p:pic>
        <p:nvPicPr>
          <p:cNvPr id="3" name="Image 0" descr="preencoded.png"/>
          <p:cNvPicPr>
            <a:picLocks noChangeAspect="1"/>
          </p:cNvPicPr>
          <p:nvPr/>
        </p:nvPicPr>
        <p:blipFill>
          <a:blip r:embed="rId3"/>
          <a:stretch>
            <a:fillRect/>
          </a:stretch>
        </p:blipFill>
        <p:spPr>
          <a:xfrm>
            <a:off x="793790" y="2491264"/>
            <a:ext cx="4120753" cy="2546747"/>
          </a:xfrm>
          <a:prstGeom prst="rect">
            <a:avLst/>
          </a:prstGeom>
        </p:spPr>
      </p:pic>
      <p:sp>
        <p:nvSpPr>
          <p:cNvPr id="4" name="Text 1"/>
          <p:cNvSpPr/>
          <p:nvPr/>
        </p:nvSpPr>
        <p:spPr>
          <a:xfrm>
            <a:off x="793790" y="5321498"/>
            <a:ext cx="3414713"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Ông Lão Được Giúp Đỡ</a:t>
            </a:r>
            <a:endParaRPr lang="en-US" sz="2200" dirty="0"/>
          </a:p>
        </p:txBody>
      </p:sp>
      <p:sp>
        <p:nvSpPr>
          <p:cNvPr id="5" name="Text 2"/>
          <p:cNvSpPr/>
          <p:nvPr/>
        </p:nvSpPr>
        <p:spPr>
          <a:xfrm>
            <a:off x="793790" y="5811917"/>
            <a:ext cx="4120753"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Một ông lão ngồi ăn ngon lành thanh lương khô bộ đội cho và trò chuyện với bộ đội.</a:t>
            </a:r>
            <a:endParaRPr lang="en-US" sz="1750" dirty="0"/>
          </a:p>
        </p:txBody>
      </p:sp>
      <p:pic>
        <p:nvPicPr>
          <p:cNvPr id="6" name="Image 1" descr="preencoded.png"/>
          <p:cNvPicPr>
            <a:picLocks noChangeAspect="1"/>
          </p:cNvPicPr>
          <p:nvPr/>
        </p:nvPicPr>
        <p:blipFill>
          <a:blip r:embed="rId4"/>
          <a:stretch>
            <a:fillRect/>
          </a:stretch>
        </p:blipFill>
        <p:spPr>
          <a:xfrm>
            <a:off x="5254704" y="2491264"/>
            <a:ext cx="4120872" cy="2546866"/>
          </a:xfrm>
          <a:prstGeom prst="rect">
            <a:avLst/>
          </a:prstGeom>
        </p:spPr>
      </p:pic>
      <p:sp>
        <p:nvSpPr>
          <p:cNvPr id="7" name="Text 3"/>
          <p:cNvSpPr/>
          <p:nvPr/>
        </p:nvSpPr>
        <p:spPr>
          <a:xfrm>
            <a:off x="5254704" y="5321617"/>
            <a:ext cx="3133963"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Đón Tiếp Nồng Nhiệt</a:t>
            </a:r>
            <a:endParaRPr lang="en-US" sz="2200" dirty="0"/>
          </a:p>
        </p:txBody>
      </p:sp>
      <p:sp>
        <p:nvSpPr>
          <p:cNvPr id="8" name="Text 4"/>
          <p:cNvSpPr/>
          <p:nvPr/>
        </p:nvSpPr>
        <p:spPr>
          <a:xfrm>
            <a:off x="5254704" y="5812036"/>
            <a:ext cx="4120872"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Hơn 200 người chạy ra đón, vừa khóc vừa níu tay: "Bộ đội đừng về! Pôn Pốt sẽ giết hết dân mất."</a:t>
            </a:r>
            <a:endParaRPr lang="en-US" sz="1750" dirty="0"/>
          </a:p>
        </p:txBody>
      </p:sp>
      <p:pic>
        <p:nvPicPr>
          <p:cNvPr id="9" name="Image 2" descr="preencoded.png"/>
          <p:cNvPicPr>
            <a:picLocks noChangeAspect="1"/>
          </p:cNvPicPr>
          <p:nvPr/>
        </p:nvPicPr>
        <p:blipFill>
          <a:blip r:embed="rId5"/>
          <a:stretch>
            <a:fillRect/>
          </a:stretch>
        </p:blipFill>
        <p:spPr>
          <a:xfrm>
            <a:off x="9715738" y="2491264"/>
            <a:ext cx="4120753" cy="2546747"/>
          </a:xfrm>
          <a:prstGeom prst="rect">
            <a:avLst/>
          </a:prstGeom>
        </p:spPr>
      </p:pic>
      <p:sp>
        <p:nvSpPr>
          <p:cNvPr id="10" name="Text 5"/>
          <p:cNvSpPr/>
          <p:nvPr/>
        </p:nvSpPr>
        <p:spPr>
          <a:xfrm>
            <a:off x="9715738" y="532149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Ba Chén Gạo</a:t>
            </a:r>
            <a:endParaRPr lang="en-US" sz="2200" dirty="0"/>
          </a:p>
        </p:txBody>
      </p:sp>
      <p:sp>
        <p:nvSpPr>
          <p:cNvPr id="11" name="Text 6"/>
          <p:cNvSpPr/>
          <p:nvPr/>
        </p:nvSpPr>
        <p:spPr>
          <a:xfrm>
            <a:off x="9715738" y="5811917"/>
            <a:ext cx="4120753" cy="725805"/>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Dân làng gom góp được ba chén gạo để nấu cơm đãi cả đơn vị.</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81526" y="766763"/>
            <a:ext cx="5582722" cy="697825"/>
          </a:xfrm>
          <a:prstGeom prst="rect">
            <a:avLst/>
          </a:prstGeom>
          <a:noFill/>
          <a:ln/>
        </p:spPr>
        <p:txBody>
          <a:bodyPr wrap="none" lIns="0" tIns="0" rIns="0" bIns="0" rtlCol="0" anchor="t"/>
          <a:lstStyle/>
          <a:p>
            <a:pPr marL="0" indent="0" algn="l">
              <a:lnSpc>
                <a:spcPts val="5450"/>
              </a:lnSpc>
              <a:buNone/>
            </a:pPr>
            <a:r>
              <a:rPr lang="en-US" sz="4350" dirty="0">
                <a:solidFill>
                  <a:srgbClr val="403CCF"/>
                </a:solidFill>
                <a:latin typeface="Libre Baskerville" pitchFamily="34" charset="0"/>
                <a:ea typeface="Libre Baskerville" pitchFamily="34" charset="-122"/>
                <a:cs typeface="Libre Baskerville" pitchFamily="34" charset="-120"/>
              </a:rPr>
              <a:t>Đọc Nâng Cao</a:t>
            </a:r>
            <a:endParaRPr lang="en-US" sz="4350" dirty="0"/>
          </a:p>
        </p:txBody>
      </p:sp>
      <p:pic>
        <p:nvPicPr>
          <p:cNvPr id="4" name="Image 1" descr="preencoded.png"/>
          <p:cNvPicPr>
            <a:picLocks noChangeAspect="1"/>
          </p:cNvPicPr>
          <p:nvPr/>
        </p:nvPicPr>
        <p:blipFill>
          <a:blip r:embed="rId4"/>
          <a:stretch>
            <a:fillRect/>
          </a:stretch>
        </p:blipFill>
        <p:spPr>
          <a:xfrm>
            <a:off x="781526" y="1799511"/>
            <a:ext cx="1116449" cy="1339810"/>
          </a:xfrm>
          <a:prstGeom prst="rect">
            <a:avLst/>
          </a:prstGeom>
        </p:spPr>
      </p:pic>
      <p:sp>
        <p:nvSpPr>
          <p:cNvPr id="5" name="Text 1"/>
          <p:cNvSpPr/>
          <p:nvPr/>
        </p:nvSpPr>
        <p:spPr>
          <a:xfrm>
            <a:off x="2232898" y="2022753"/>
            <a:ext cx="2791301" cy="348853"/>
          </a:xfrm>
          <a:prstGeom prst="rect">
            <a:avLst/>
          </a:prstGeom>
          <a:noFill/>
          <a:ln/>
        </p:spPr>
        <p:txBody>
          <a:bodyPr wrap="none" lIns="0" tIns="0" rIns="0" bIns="0" rtlCol="0" anchor="t"/>
          <a:lstStyle/>
          <a:p>
            <a:pPr marL="0" indent="0" algn="l">
              <a:lnSpc>
                <a:spcPts val="2700"/>
              </a:lnSpc>
              <a:buNone/>
            </a:pPr>
            <a:r>
              <a:rPr lang="en-US" sz="2150" dirty="0">
                <a:solidFill>
                  <a:srgbClr val="49495A"/>
                </a:solidFill>
                <a:latin typeface="Libre Baskerville" pitchFamily="34" charset="0"/>
                <a:ea typeface="Libre Baskerville" pitchFamily="34" charset="-122"/>
                <a:cs typeface="Libre Baskerville" pitchFamily="34" charset="-120"/>
              </a:rPr>
              <a:t>Hướng Dẫn</a:t>
            </a:r>
            <a:endParaRPr lang="en-US" sz="2150" dirty="0"/>
          </a:p>
        </p:txBody>
      </p:sp>
      <p:sp>
        <p:nvSpPr>
          <p:cNvPr id="6" name="Text 2"/>
          <p:cNvSpPr/>
          <p:nvPr/>
        </p:nvSpPr>
        <p:spPr>
          <a:xfrm>
            <a:off x="2232898" y="2505551"/>
            <a:ext cx="6129576" cy="357307"/>
          </a:xfrm>
          <a:prstGeom prst="rect">
            <a:avLst/>
          </a:prstGeom>
          <a:noFill/>
          <a:ln/>
        </p:spPr>
        <p:txBody>
          <a:bodyPr wrap="none" lIns="0" tIns="0" rIns="0" bIns="0" rtlCol="0" anchor="t"/>
          <a:lstStyle/>
          <a:p>
            <a:pPr marL="0" indent="0" algn="l">
              <a:lnSpc>
                <a:spcPts val="2800"/>
              </a:lnSpc>
              <a:buNone/>
            </a:pPr>
            <a:r>
              <a:rPr lang="en-US" sz="1750" dirty="0">
                <a:solidFill>
                  <a:srgbClr val="49495A"/>
                </a:solidFill>
                <a:latin typeface="Open Sans" pitchFamily="34" charset="0"/>
                <a:ea typeface="Open Sans" pitchFamily="34" charset="-122"/>
                <a:cs typeface="Open Sans" pitchFamily="34" charset="-120"/>
              </a:rPr>
              <a:t>Giáo viên hướng dẫn học sinh đọc diễn cảm đoạn cuối bài.</a:t>
            </a:r>
            <a:endParaRPr lang="en-US" sz="1750" dirty="0"/>
          </a:p>
        </p:txBody>
      </p:sp>
      <p:pic>
        <p:nvPicPr>
          <p:cNvPr id="7" name="Image 2" descr="preencoded.png"/>
          <p:cNvPicPr>
            <a:picLocks noChangeAspect="1"/>
          </p:cNvPicPr>
          <p:nvPr/>
        </p:nvPicPr>
        <p:blipFill>
          <a:blip r:embed="rId5"/>
          <a:stretch>
            <a:fillRect/>
          </a:stretch>
        </p:blipFill>
        <p:spPr>
          <a:xfrm>
            <a:off x="781526" y="3139321"/>
            <a:ext cx="1116449" cy="1339810"/>
          </a:xfrm>
          <a:prstGeom prst="rect">
            <a:avLst/>
          </a:prstGeom>
        </p:spPr>
      </p:pic>
      <p:sp>
        <p:nvSpPr>
          <p:cNvPr id="8" name="Text 3"/>
          <p:cNvSpPr/>
          <p:nvPr/>
        </p:nvSpPr>
        <p:spPr>
          <a:xfrm>
            <a:off x="2232898" y="3362563"/>
            <a:ext cx="2791301" cy="348853"/>
          </a:xfrm>
          <a:prstGeom prst="rect">
            <a:avLst/>
          </a:prstGeom>
          <a:noFill/>
          <a:ln/>
        </p:spPr>
        <p:txBody>
          <a:bodyPr wrap="none" lIns="0" tIns="0" rIns="0" bIns="0" rtlCol="0" anchor="t"/>
          <a:lstStyle/>
          <a:p>
            <a:pPr marL="0" indent="0" algn="l">
              <a:lnSpc>
                <a:spcPts val="2700"/>
              </a:lnSpc>
              <a:buNone/>
            </a:pPr>
            <a:r>
              <a:rPr lang="en-US" sz="2150" dirty="0">
                <a:solidFill>
                  <a:srgbClr val="49495A"/>
                </a:solidFill>
                <a:latin typeface="Libre Baskerville" pitchFamily="34" charset="0"/>
                <a:ea typeface="Libre Baskerville" pitchFamily="34" charset="-122"/>
                <a:cs typeface="Libre Baskerville" pitchFamily="34" charset="-120"/>
              </a:rPr>
              <a:t>Đọc Mẫu</a:t>
            </a:r>
            <a:endParaRPr lang="en-US" sz="2150" dirty="0"/>
          </a:p>
        </p:txBody>
      </p:sp>
      <p:sp>
        <p:nvSpPr>
          <p:cNvPr id="9" name="Text 4"/>
          <p:cNvSpPr/>
          <p:nvPr/>
        </p:nvSpPr>
        <p:spPr>
          <a:xfrm>
            <a:off x="2232898" y="3845362"/>
            <a:ext cx="6129576" cy="357307"/>
          </a:xfrm>
          <a:prstGeom prst="rect">
            <a:avLst/>
          </a:prstGeom>
          <a:noFill/>
          <a:ln/>
        </p:spPr>
        <p:txBody>
          <a:bodyPr wrap="none" lIns="0" tIns="0" rIns="0" bIns="0" rtlCol="0" anchor="t"/>
          <a:lstStyle/>
          <a:p>
            <a:pPr marL="0" indent="0" algn="l">
              <a:lnSpc>
                <a:spcPts val="2800"/>
              </a:lnSpc>
              <a:buNone/>
            </a:pPr>
            <a:r>
              <a:rPr lang="en-US" sz="1750" dirty="0">
                <a:solidFill>
                  <a:srgbClr val="49495A"/>
                </a:solidFill>
                <a:latin typeface="Open Sans" pitchFamily="34" charset="0"/>
                <a:ea typeface="Open Sans" pitchFamily="34" charset="-122"/>
                <a:cs typeface="Open Sans" pitchFamily="34" charset="-120"/>
              </a:rPr>
              <a:t>Giáo viên đọc mẫu diễn cảm với giọng xúc động, tha thiết.</a:t>
            </a:r>
            <a:endParaRPr lang="en-US" sz="1750" dirty="0"/>
          </a:p>
        </p:txBody>
      </p:sp>
      <p:pic>
        <p:nvPicPr>
          <p:cNvPr id="10" name="Image 3" descr="preencoded.png"/>
          <p:cNvPicPr>
            <a:picLocks noChangeAspect="1"/>
          </p:cNvPicPr>
          <p:nvPr/>
        </p:nvPicPr>
        <p:blipFill>
          <a:blip r:embed="rId6"/>
          <a:stretch>
            <a:fillRect/>
          </a:stretch>
        </p:blipFill>
        <p:spPr>
          <a:xfrm>
            <a:off x="781526" y="4479131"/>
            <a:ext cx="1116449" cy="1339810"/>
          </a:xfrm>
          <a:prstGeom prst="rect">
            <a:avLst/>
          </a:prstGeom>
        </p:spPr>
      </p:pic>
      <p:sp>
        <p:nvSpPr>
          <p:cNvPr id="11" name="Text 5"/>
          <p:cNvSpPr/>
          <p:nvPr/>
        </p:nvSpPr>
        <p:spPr>
          <a:xfrm>
            <a:off x="2232898" y="4702373"/>
            <a:ext cx="2791301" cy="348853"/>
          </a:xfrm>
          <a:prstGeom prst="rect">
            <a:avLst/>
          </a:prstGeom>
          <a:noFill/>
          <a:ln/>
        </p:spPr>
        <p:txBody>
          <a:bodyPr wrap="none" lIns="0" tIns="0" rIns="0" bIns="0" rtlCol="0" anchor="t"/>
          <a:lstStyle/>
          <a:p>
            <a:pPr marL="0" indent="0" algn="l">
              <a:lnSpc>
                <a:spcPts val="2700"/>
              </a:lnSpc>
              <a:buNone/>
            </a:pPr>
            <a:r>
              <a:rPr lang="en-US" sz="2150" dirty="0">
                <a:solidFill>
                  <a:srgbClr val="49495A"/>
                </a:solidFill>
                <a:latin typeface="Libre Baskerville" pitchFamily="34" charset="0"/>
                <a:ea typeface="Libre Baskerville" pitchFamily="34" charset="-122"/>
                <a:cs typeface="Libre Baskerville" pitchFamily="34" charset="-120"/>
              </a:rPr>
              <a:t>Luyện Đọc Nhóm</a:t>
            </a:r>
            <a:endParaRPr lang="en-US" sz="2150" dirty="0"/>
          </a:p>
        </p:txBody>
      </p:sp>
      <p:sp>
        <p:nvSpPr>
          <p:cNvPr id="12" name="Text 6"/>
          <p:cNvSpPr/>
          <p:nvPr/>
        </p:nvSpPr>
        <p:spPr>
          <a:xfrm>
            <a:off x="2232898" y="5185172"/>
            <a:ext cx="6129576" cy="357307"/>
          </a:xfrm>
          <a:prstGeom prst="rect">
            <a:avLst/>
          </a:prstGeom>
          <a:noFill/>
          <a:ln/>
        </p:spPr>
        <p:txBody>
          <a:bodyPr wrap="none" lIns="0" tIns="0" rIns="0" bIns="0" rtlCol="0" anchor="t"/>
          <a:lstStyle/>
          <a:p>
            <a:pPr marL="0" indent="0" algn="l">
              <a:lnSpc>
                <a:spcPts val="2800"/>
              </a:lnSpc>
              <a:buNone/>
            </a:pPr>
            <a:r>
              <a:rPr lang="en-US" sz="1750" dirty="0">
                <a:solidFill>
                  <a:srgbClr val="49495A"/>
                </a:solidFill>
                <a:latin typeface="Open Sans" pitchFamily="34" charset="0"/>
                <a:ea typeface="Open Sans" pitchFamily="34" charset="-122"/>
                <a:cs typeface="Open Sans" pitchFamily="34" charset="-120"/>
              </a:rPr>
              <a:t>Học sinh luyện đọc theo nhóm bàn.</a:t>
            </a:r>
            <a:endParaRPr lang="en-US" sz="1750" dirty="0"/>
          </a:p>
        </p:txBody>
      </p:sp>
      <p:pic>
        <p:nvPicPr>
          <p:cNvPr id="13" name="Image 4" descr="preencoded.png"/>
          <p:cNvPicPr>
            <a:picLocks noChangeAspect="1"/>
          </p:cNvPicPr>
          <p:nvPr/>
        </p:nvPicPr>
        <p:blipFill>
          <a:blip r:embed="rId7"/>
          <a:stretch>
            <a:fillRect/>
          </a:stretch>
        </p:blipFill>
        <p:spPr>
          <a:xfrm>
            <a:off x="781526" y="5818942"/>
            <a:ext cx="1116449" cy="1643896"/>
          </a:xfrm>
          <a:prstGeom prst="rect">
            <a:avLst/>
          </a:prstGeom>
        </p:spPr>
      </p:pic>
      <p:sp>
        <p:nvSpPr>
          <p:cNvPr id="14" name="Text 7"/>
          <p:cNvSpPr/>
          <p:nvPr/>
        </p:nvSpPr>
        <p:spPr>
          <a:xfrm>
            <a:off x="2232898" y="6042184"/>
            <a:ext cx="2791301" cy="348853"/>
          </a:xfrm>
          <a:prstGeom prst="rect">
            <a:avLst/>
          </a:prstGeom>
          <a:noFill/>
          <a:ln/>
        </p:spPr>
        <p:txBody>
          <a:bodyPr wrap="none" lIns="0" tIns="0" rIns="0" bIns="0" rtlCol="0" anchor="t"/>
          <a:lstStyle/>
          <a:p>
            <a:pPr marL="0" indent="0" algn="l">
              <a:lnSpc>
                <a:spcPts val="2700"/>
              </a:lnSpc>
              <a:buNone/>
            </a:pPr>
            <a:r>
              <a:rPr lang="en-US" sz="2150" dirty="0">
                <a:solidFill>
                  <a:srgbClr val="49495A"/>
                </a:solidFill>
                <a:latin typeface="Libre Baskerville" pitchFamily="34" charset="0"/>
                <a:ea typeface="Libre Baskerville" pitchFamily="34" charset="-122"/>
                <a:cs typeface="Libre Baskerville" pitchFamily="34" charset="-120"/>
              </a:rPr>
              <a:t>Trình Bày</a:t>
            </a:r>
            <a:endParaRPr lang="en-US" sz="2150" dirty="0"/>
          </a:p>
        </p:txBody>
      </p:sp>
      <p:sp>
        <p:nvSpPr>
          <p:cNvPr id="15" name="Text 8"/>
          <p:cNvSpPr/>
          <p:nvPr/>
        </p:nvSpPr>
        <p:spPr>
          <a:xfrm>
            <a:off x="2232898" y="6524982"/>
            <a:ext cx="6129576" cy="714613"/>
          </a:xfrm>
          <a:prstGeom prst="rect">
            <a:avLst/>
          </a:prstGeom>
          <a:noFill/>
          <a:ln/>
        </p:spPr>
        <p:txBody>
          <a:bodyPr wrap="square" lIns="0" tIns="0" rIns="0" bIns="0" rtlCol="0" anchor="t"/>
          <a:lstStyle/>
          <a:p>
            <a:pPr marL="0" indent="0" algn="l">
              <a:lnSpc>
                <a:spcPts val="2800"/>
              </a:lnSpc>
              <a:buNone/>
            </a:pPr>
            <a:r>
              <a:rPr lang="en-US" sz="1750" dirty="0">
                <a:solidFill>
                  <a:srgbClr val="49495A"/>
                </a:solidFill>
                <a:latin typeface="Open Sans" pitchFamily="34" charset="0"/>
                <a:ea typeface="Open Sans" pitchFamily="34" charset="-122"/>
                <a:cs typeface="Open Sans" pitchFamily="34" charset="-120"/>
              </a:rPr>
              <a:t>Mỗi nhóm cử một bạn đọc diễn cảm, cả lớp lắng nghe và nhận xét.</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278374"/>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Vận Dụng</a:t>
            </a:r>
            <a:endParaRPr lang="en-US" sz="4450" dirty="0"/>
          </a:p>
        </p:txBody>
      </p:sp>
      <p:sp>
        <p:nvSpPr>
          <p:cNvPr id="3" name="Shape 1"/>
          <p:cNvSpPr/>
          <p:nvPr/>
        </p:nvSpPr>
        <p:spPr>
          <a:xfrm>
            <a:off x="793790" y="2440781"/>
            <a:ext cx="2173724" cy="1306949"/>
          </a:xfrm>
          <a:prstGeom prst="roundRect">
            <a:avLst>
              <a:gd name="adj" fmla="val 2603"/>
            </a:avLst>
          </a:prstGeom>
          <a:solidFill>
            <a:srgbClr val="EAE8F3"/>
          </a:solidFill>
          <a:ln/>
        </p:spPr>
      </p:sp>
      <p:pic>
        <p:nvPicPr>
          <p:cNvPr id="4" name="Image 0" descr="preencoded.png"/>
          <p:cNvPicPr>
            <a:picLocks noChangeAspect="1"/>
          </p:cNvPicPr>
          <p:nvPr/>
        </p:nvPicPr>
        <p:blipFill>
          <a:blip r:embed="rId3"/>
          <a:stretch>
            <a:fillRect/>
          </a:stretch>
        </p:blipFill>
        <p:spPr>
          <a:xfrm>
            <a:off x="1721167" y="2894886"/>
            <a:ext cx="318968" cy="398621"/>
          </a:xfrm>
          <a:prstGeom prst="rect">
            <a:avLst/>
          </a:prstGeom>
        </p:spPr>
      </p:pic>
      <p:sp>
        <p:nvSpPr>
          <p:cNvPr id="5" name="Text 2"/>
          <p:cNvSpPr/>
          <p:nvPr/>
        </p:nvSpPr>
        <p:spPr>
          <a:xfrm>
            <a:off x="3194328" y="266759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Tìm Đọc</a:t>
            </a:r>
            <a:endParaRPr lang="en-US" sz="2200" dirty="0"/>
          </a:p>
        </p:txBody>
      </p:sp>
      <p:sp>
        <p:nvSpPr>
          <p:cNvPr id="6" name="Text 3"/>
          <p:cNvSpPr/>
          <p:nvPr/>
        </p:nvSpPr>
        <p:spPr>
          <a:xfrm>
            <a:off x="3194328" y="3158014"/>
            <a:ext cx="5637371"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Tìm đọc bài kể những câu chuyện về bộ đội Việt Nam.</a:t>
            </a:r>
            <a:endParaRPr lang="en-US" sz="1750" dirty="0"/>
          </a:p>
        </p:txBody>
      </p:sp>
      <p:sp>
        <p:nvSpPr>
          <p:cNvPr id="7" name="Shape 4"/>
          <p:cNvSpPr/>
          <p:nvPr/>
        </p:nvSpPr>
        <p:spPr>
          <a:xfrm>
            <a:off x="3080861" y="3732490"/>
            <a:ext cx="10642402" cy="15240"/>
          </a:xfrm>
          <a:prstGeom prst="roundRect">
            <a:avLst>
              <a:gd name="adj" fmla="val 223256"/>
            </a:avLst>
          </a:prstGeom>
          <a:solidFill>
            <a:srgbClr val="D0CED9"/>
          </a:solidFill>
          <a:ln/>
        </p:spPr>
      </p:sp>
      <p:sp>
        <p:nvSpPr>
          <p:cNvPr id="8" name="Shape 5"/>
          <p:cNvSpPr/>
          <p:nvPr/>
        </p:nvSpPr>
        <p:spPr>
          <a:xfrm>
            <a:off x="793790" y="3861078"/>
            <a:ext cx="4347567" cy="1306949"/>
          </a:xfrm>
          <a:prstGeom prst="roundRect">
            <a:avLst>
              <a:gd name="adj" fmla="val 2603"/>
            </a:avLst>
          </a:prstGeom>
          <a:solidFill>
            <a:srgbClr val="EAE8F3"/>
          </a:solidFill>
          <a:ln/>
        </p:spPr>
      </p:sp>
      <p:pic>
        <p:nvPicPr>
          <p:cNvPr id="9" name="Image 1" descr="preencoded.png"/>
          <p:cNvPicPr>
            <a:picLocks noChangeAspect="1"/>
          </p:cNvPicPr>
          <p:nvPr/>
        </p:nvPicPr>
        <p:blipFill>
          <a:blip r:embed="rId4"/>
          <a:stretch>
            <a:fillRect/>
          </a:stretch>
        </p:blipFill>
        <p:spPr>
          <a:xfrm>
            <a:off x="2808089" y="4315182"/>
            <a:ext cx="318968" cy="398621"/>
          </a:xfrm>
          <a:prstGeom prst="rect">
            <a:avLst/>
          </a:prstGeom>
        </p:spPr>
      </p:pic>
      <p:sp>
        <p:nvSpPr>
          <p:cNvPr id="10" name="Text 6"/>
          <p:cNvSpPr/>
          <p:nvPr/>
        </p:nvSpPr>
        <p:spPr>
          <a:xfrm>
            <a:off x="5368171" y="408789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Loại Văn Bản</a:t>
            </a:r>
            <a:endParaRPr lang="en-US" sz="2200" dirty="0"/>
          </a:p>
        </p:txBody>
      </p:sp>
      <p:sp>
        <p:nvSpPr>
          <p:cNvPr id="11" name="Text 7"/>
          <p:cNvSpPr/>
          <p:nvPr/>
        </p:nvSpPr>
        <p:spPr>
          <a:xfrm>
            <a:off x="5368171" y="4578310"/>
            <a:ext cx="4597122"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Truyện, thơ, văn miêu tả, văn bản thông tin.</a:t>
            </a:r>
            <a:endParaRPr lang="en-US" sz="1750" dirty="0"/>
          </a:p>
        </p:txBody>
      </p:sp>
      <p:sp>
        <p:nvSpPr>
          <p:cNvPr id="12" name="Shape 8"/>
          <p:cNvSpPr/>
          <p:nvPr/>
        </p:nvSpPr>
        <p:spPr>
          <a:xfrm>
            <a:off x="5254704" y="5152787"/>
            <a:ext cx="8468558" cy="15240"/>
          </a:xfrm>
          <a:prstGeom prst="roundRect">
            <a:avLst>
              <a:gd name="adj" fmla="val 223256"/>
            </a:avLst>
          </a:prstGeom>
          <a:solidFill>
            <a:srgbClr val="D0CED9"/>
          </a:solidFill>
          <a:ln/>
        </p:spPr>
      </p:sp>
      <p:sp>
        <p:nvSpPr>
          <p:cNvPr id="13" name="Shape 9"/>
          <p:cNvSpPr/>
          <p:nvPr/>
        </p:nvSpPr>
        <p:spPr>
          <a:xfrm>
            <a:off x="793790" y="5281374"/>
            <a:ext cx="6521410" cy="1669852"/>
          </a:xfrm>
          <a:prstGeom prst="roundRect">
            <a:avLst>
              <a:gd name="adj" fmla="val 2038"/>
            </a:avLst>
          </a:prstGeom>
          <a:solidFill>
            <a:srgbClr val="EAE8F3"/>
          </a:solidFill>
          <a:ln/>
        </p:spPr>
      </p:sp>
      <p:pic>
        <p:nvPicPr>
          <p:cNvPr id="14" name="Image 2" descr="preencoded.png"/>
          <p:cNvPicPr>
            <a:picLocks noChangeAspect="1"/>
          </p:cNvPicPr>
          <p:nvPr/>
        </p:nvPicPr>
        <p:blipFill>
          <a:blip r:embed="rId5"/>
          <a:stretch>
            <a:fillRect/>
          </a:stretch>
        </p:blipFill>
        <p:spPr>
          <a:xfrm>
            <a:off x="3895011" y="5916930"/>
            <a:ext cx="318968" cy="398621"/>
          </a:xfrm>
          <a:prstGeom prst="rect">
            <a:avLst/>
          </a:prstGeom>
        </p:spPr>
      </p:pic>
      <p:sp>
        <p:nvSpPr>
          <p:cNvPr id="15" name="Text 10"/>
          <p:cNvSpPr/>
          <p:nvPr/>
        </p:nvSpPr>
        <p:spPr>
          <a:xfrm>
            <a:off x="7542014" y="550818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Số Lượng</a:t>
            </a:r>
            <a:endParaRPr lang="en-US" sz="2200" dirty="0"/>
          </a:p>
        </p:txBody>
      </p:sp>
      <p:sp>
        <p:nvSpPr>
          <p:cNvPr id="16" name="Text 11"/>
          <p:cNvSpPr/>
          <p:nvPr/>
        </p:nvSpPr>
        <p:spPr>
          <a:xfrm>
            <a:off x="7542014" y="5998607"/>
            <a:ext cx="6067782" cy="725805"/>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2 câu chuyện (hoặc 1 câu chuyện, 1 bài thơ), 1 bài miêu tả.</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612</Words>
  <Application>Microsoft Office PowerPoint</Application>
  <PresentationFormat>Custom</PresentationFormat>
  <Paragraphs>76</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Open Sans</vt:lpstr>
      <vt:lpstr>Libre Baskerville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phuonglinh9912@gmail.com</cp:lastModifiedBy>
  <cp:revision>2</cp:revision>
  <dcterms:created xsi:type="dcterms:W3CDTF">2025-04-23T01:38:39Z</dcterms:created>
  <dcterms:modified xsi:type="dcterms:W3CDTF">2025-04-23T01:42:40Z</dcterms:modified>
</cp:coreProperties>
</file>